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lvl1pPr algn="ctr">
      <a:defRPr>
        <a:latin typeface="Arial"/>
        <a:ea typeface="Arial"/>
        <a:cs typeface="Arial"/>
        <a:sym typeface="Arial"/>
      </a:defRPr>
    </a:lvl1pPr>
    <a:lvl2pPr indent="457200" algn="ctr">
      <a:defRPr>
        <a:latin typeface="Arial"/>
        <a:ea typeface="Arial"/>
        <a:cs typeface="Arial"/>
        <a:sym typeface="Arial"/>
      </a:defRPr>
    </a:lvl2pPr>
    <a:lvl3pPr indent="914400" algn="ctr">
      <a:defRPr>
        <a:latin typeface="Arial"/>
        <a:ea typeface="Arial"/>
        <a:cs typeface="Arial"/>
        <a:sym typeface="Arial"/>
      </a:defRPr>
    </a:lvl3pPr>
    <a:lvl4pPr indent="1371600" algn="ctr">
      <a:defRPr>
        <a:latin typeface="Arial"/>
        <a:ea typeface="Arial"/>
        <a:cs typeface="Arial"/>
        <a:sym typeface="Arial"/>
      </a:defRPr>
    </a:lvl4pPr>
    <a:lvl5pPr indent="1828800" algn="ctr">
      <a:defRPr>
        <a:latin typeface="Arial"/>
        <a:ea typeface="Arial"/>
        <a:cs typeface="Arial"/>
        <a:sym typeface="Arial"/>
      </a:defRPr>
    </a:lvl5pPr>
    <a:lvl6pPr indent="2286000" algn="ctr">
      <a:defRPr>
        <a:latin typeface="Arial"/>
        <a:ea typeface="Arial"/>
        <a:cs typeface="Arial"/>
        <a:sym typeface="Arial"/>
      </a:defRPr>
    </a:lvl6pPr>
    <a:lvl7pPr indent="2743200" algn="ctr">
      <a:defRPr>
        <a:latin typeface="Arial"/>
        <a:ea typeface="Arial"/>
        <a:cs typeface="Arial"/>
        <a:sym typeface="Arial"/>
      </a:defRPr>
    </a:lvl7pPr>
    <a:lvl8pPr indent="3200400" algn="ctr">
      <a:defRPr>
        <a:latin typeface="Arial"/>
        <a:ea typeface="Arial"/>
        <a:cs typeface="Arial"/>
        <a:sym typeface="Arial"/>
      </a:defRPr>
    </a:lvl8pPr>
    <a:lvl9pPr indent="3657600" algn="ctr">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9525" cap="flat">
              <a:solidFill>
                <a:srgbClr val="E2C1C0"/>
              </a:solidFill>
              <a:prstDash val="solid"/>
              <a:bevel/>
            </a:ln>
          </a:left>
          <a:right>
            <a:ln w="25400" cap="flat">
              <a:solidFill>
                <a:srgbClr val="FFFFFF"/>
              </a:solidFill>
              <a:prstDash val="solid"/>
              <a:bevel/>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firstCol>
    <a:la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FFFFFF"/>
              </a:solidFill>
              <a:prstDash val="solid"/>
              <a:bevel/>
            </a:ln>
          </a:top>
          <a:bottom>
            <a:ln w="9525" cap="flat">
              <a:solidFill>
                <a:srgbClr val="E2C1C0"/>
              </a:solidFill>
              <a:prstDash val="solid"/>
              <a:bevel/>
            </a:ln>
          </a:bottom>
          <a:insideH>
            <a:ln w="12700" cap="flat">
              <a:noFill/>
              <a:miter lim="400000"/>
            </a:ln>
          </a:insideH>
          <a:insideV>
            <a:ln w="12700" cap="flat">
              <a:noFill/>
              <a:miter lim="400000"/>
            </a:ln>
          </a:insideV>
        </a:tcBdr>
        <a:fill>
          <a:no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9525" cap="flat">
              <a:solidFill>
                <a:srgbClr val="E2C1C0"/>
              </a:solidFill>
              <a:prstDash val="solid"/>
              <a:bevel/>
            </a:ln>
          </a:top>
          <a:bottom>
            <a:ln w="38100" cap="flat">
              <a:solidFill>
                <a:srgbClr val="FFFFFF"/>
              </a:solidFill>
              <a:prstDash val="solid"/>
              <a:bevel/>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solidFill>
                <a:srgbClr val="8064A2"/>
              </a:solidFill>
              <a:prstDash val="solid"/>
              <a:bevel/>
            </a:ln>
          </a:top>
          <a:bottom>
            <a:ln w="12700" cap="flat">
              <a:solidFill>
                <a:srgbClr val="8064A2"/>
              </a:solidFill>
              <a:prstDash val="solid"/>
              <a:bevel/>
            </a:ln>
          </a:bottom>
          <a:insideH>
            <a:ln w="12700" cap="flat">
              <a:solidFill>
                <a:srgbClr val="8064A2"/>
              </a:solidFill>
              <a:prstDash val="solid"/>
              <a:bevel/>
            </a:ln>
          </a:insideH>
          <a:insideV>
            <a:ln w="12700" cap="flat">
              <a:noFill/>
              <a:miter lim="400000"/>
            </a:ln>
          </a:insideV>
        </a:tcBdr>
        <a:fill>
          <a:solidFill>
            <a:srgbClr val="ECEAF0"/>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8064A2"/>
              </a:solidFill>
              <a:prstDash val="solid"/>
              <a:bevel/>
            </a:ln>
          </a:left>
          <a:right>
            <a:ln w="12700" cap="flat">
              <a:noFill/>
              <a:miter lim="400000"/>
            </a:ln>
          </a:right>
          <a:top>
            <a:ln w="12700" cap="flat">
              <a:solidFill>
                <a:srgbClr val="8064A2"/>
              </a:solidFill>
              <a:prstDash val="solid"/>
              <a:bevel/>
            </a:ln>
          </a:top>
          <a:bottom>
            <a:ln w="12700" cap="flat">
              <a:solidFill>
                <a:srgbClr val="8064A2"/>
              </a:solidFill>
              <a:prstDash val="solid"/>
              <a:bevel/>
            </a:ln>
          </a:bottom>
          <a:insideH>
            <a:ln w="12700" cap="flat">
              <a:solidFill>
                <a:srgbClr val="8064A2"/>
              </a:solidFill>
              <a:prstDash val="solid"/>
              <a:bevel/>
            </a:ln>
          </a:insideH>
          <a:insideV>
            <a:ln w="12700" cap="flat">
              <a:solidFill>
                <a:srgbClr val="8064A2"/>
              </a:solidFill>
              <a:prstDash val="solid"/>
              <a:bevel/>
            </a:ln>
          </a:insideV>
        </a:tcBdr>
        <a:fill>
          <a:solidFill>
            <a:srgbClr val="ECEAF0"/>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8064A2"/>
              </a:solidFill>
              <a:prstDash val="solid"/>
              <a:bevel/>
            </a:ln>
          </a:top>
          <a:bottom>
            <a:ln w="12700" cap="flat">
              <a:solidFill>
                <a:srgbClr val="8064A2"/>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solidFill>
                <a:srgbClr val="8064A2"/>
              </a:solidFill>
              <a:prstDash val="solid"/>
              <a:bevel/>
            </a:ln>
          </a:top>
          <a:bottom>
            <a:ln w="12700" cap="flat">
              <a:solidFill>
                <a:srgbClr val="8064A2"/>
              </a:solidFill>
              <a:prstDash val="solid"/>
              <a:bevel/>
            </a:ln>
          </a:bottom>
          <a:insideH>
            <a:ln w="12700" cap="flat">
              <a:noFill/>
              <a:miter lim="400000"/>
            </a:ln>
          </a:insideH>
          <a:insideV>
            <a:ln w="12700" cap="flat">
              <a:noFill/>
              <a:miter lim="400000"/>
            </a:ln>
          </a:insideV>
        </a:tcBdr>
        <a:fill>
          <a:solidFill>
            <a:srgbClr val="8064A2"/>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17751500000000001"/>
          <c:y val="3.6488199999999998E-2"/>
          <c:w val="0.82248500000000002"/>
          <c:h val="0.727939"/>
        </c:manualLayout>
      </c:layout>
      <c:barChart>
        <c:barDir val="col"/>
        <c:grouping val="clustered"/>
        <c:varyColors val="0"/>
        <c:ser>
          <c:idx val="0"/>
          <c:order val="0"/>
          <c:tx>
            <c:strRef>
              <c:f>Sheet1!$A$2</c:f>
              <c:strCache>
                <c:ptCount val="1"/>
                <c:pt idx="0">
                  <c:v>Masyarakat</c:v>
                </c:pt>
              </c:strCache>
            </c:strRef>
          </c:tx>
          <c:spPr>
            <a:solidFill>
              <a:srgbClr val="AD0101"/>
            </a:solidFill>
            <a:ln w="12700" cap="flat">
              <a:noFill/>
              <a:miter lim="400000"/>
            </a:ln>
            <a:effectLst/>
          </c:spPr>
          <c:invertIfNegative val="0"/>
          <c:dLbls>
            <c:numFmt formatCode="#,##0" sourceLinked="0"/>
            <c:spPr>
              <a:noFill/>
              <a:ln>
                <a:noFill/>
              </a:ln>
              <a:effectLst/>
            </c:spPr>
            <c:txPr>
              <a:bodyPr/>
              <a:lstStyle/>
              <a:p>
                <a:pPr lvl="0">
                  <a:defRPr sz="1000" b="0" i="0" u="none" strike="noStrike">
                    <a:solidFill>
                      <a:srgbClr val="000000"/>
                    </a:solidFill>
                    <a:effectLst/>
                    <a:latin typeface="Times New Roman"/>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Nilai Investasi</c:v>
                </c:pt>
              </c:strCache>
            </c:strRef>
          </c:cat>
          <c:val>
            <c:numRef>
              <c:f>Sheet1!$B$2:$B$2</c:f>
              <c:numCache>
                <c:formatCode>General</c:formatCode>
                <c:ptCount val="1"/>
                <c:pt idx="0">
                  <c:v>101781500000</c:v>
                </c:pt>
              </c:numCache>
            </c:numRef>
          </c:val>
        </c:ser>
        <c:ser>
          <c:idx val="1"/>
          <c:order val="1"/>
          <c:tx>
            <c:strRef>
              <c:f>Sheet1!$A$3</c:f>
              <c:strCache>
                <c:ptCount val="1"/>
                <c:pt idx="0">
                  <c:v>PemDa</c:v>
                </c:pt>
              </c:strCache>
            </c:strRef>
          </c:tx>
          <c:spPr>
            <a:solidFill>
              <a:srgbClr val="726056"/>
            </a:solidFill>
            <a:ln w="12700" cap="flat">
              <a:noFill/>
              <a:miter lim="400000"/>
            </a:ln>
            <a:effectLst/>
          </c:spPr>
          <c:invertIfNegative val="0"/>
          <c:dLbls>
            <c:numFmt formatCode="#,##0" sourceLinked="0"/>
            <c:spPr>
              <a:noFill/>
              <a:ln>
                <a:noFill/>
              </a:ln>
              <a:effectLst/>
            </c:spPr>
            <c:txPr>
              <a:bodyPr/>
              <a:lstStyle/>
              <a:p>
                <a:pPr lvl="0">
                  <a:defRPr sz="1000" b="0" i="0" u="none" strike="noStrike">
                    <a:solidFill>
                      <a:srgbClr val="000000"/>
                    </a:solidFill>
                    <a:effectLst/>
                    <a:latin typeface="Times New Roman"/>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Nilai Investasi</c:v>
                </c:pt>
              </c:strCache>
            </c:strRef>
          </c:cat>
          <c:val>
            <c:numRef>
              <c:f>Sheet1!$B$3:$B$3</c:f>
              <c:numCache>
                <c:formatCode>General</c:formatCode>
                <c:ptCount val="1"/>
                <c:pt idx="0">
                  <c:v>9348380000</c:v>
                </c:pt>
              </c:numCache>
            </c:numRef>
          </c:val>
        </c:ser>
        <c:dLbls>
          <c:showLegendKey val="0"/>
          <c:showVal val="0"/>
          <c:showCatName val="0"/>
          <c:showSerName val="0"/>
          <c:showPercent val="0"/>
          <c:showBubbleSize val="0"/>
        </c:dLbls>
        <c:gapWidth val="75"/>
        <c:axId val="272326400"/>
        <c:axId val="272326792"/>
      </c:barChart>
      <c:catAx>
        <c:axId val="272326400"/>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sz="1000" b="0" i="0" u="none" strike="noStrike">
                <a:solidFill>
                  <a:srgbClr val="000000"/>
                </a:solidFill>
                <a:effectLst/>
                <a:latin typeface="Times New Roman"/>
              </a:defRPr>
            </a:pPr>
            <a:endParaRPr lang="id-ID"/>
          </a:p>
        </c:txPr>
        <c:crossAx val="272326792"/>
        <c:crosses val="autoZero"/>
        <c:auto val="1"/>
        <c:lblAlgn val="ctr"/>
        <c:lblOffset val="100"/>
        <c:noMultiLvlLbl val="1"/>
      </c:catAx>
      <c:valAx>
        <c:axId val="272326792"/>
        <c:scaling>
          <c:orientation val="minMax"/>
        </c:scaling>
        <c:delete val="0"/>
        <c:axPos val="l"/>
        <c:numFmt formatCode="#,##0" sourceLinked="0"/>
        <c:majorTickMark val="none"/>
        <c:minorTickMark val="none"/>
        <c:tickLblPos val="nextTo"/>
        <c:spPr>
          <a:ln w="12700" cap="flat">
            <a:solidFill>
              <a:srgbClr val="000000"/>
            </a:solidFill>
            <a:prstDash val="solid"/>
            <a:miter lim="400000"/>
          </a:ln>
        </c:spPr>
        <c:txPr>
          <a:bodyPr rot="0"/>
          <a:lstStyle/>
          <a:p>
            <a:pPr lvl="0">
              <a:defRPr sz="1000" b="0" i="0" u="none" strike="noStrike">
                <a:solidFill>
                  <a:srgbClr val="000000"/>
                </a:solidFill>
                <a:effectLst/>
                <a:latin typeface="Times New Roman"/>
              </a:defRPr>
            </a:pPr>
            <a:endParaRPr lang="id-ID"/>
          </a:p>
        </c:txPr>
        <c:crossAx val="272326400"/>
        <c:crosses val="autoZero"/>
        <c:crossBetween val="between"/>
        <c:majorUnit val="27500000000"/>
        <c:minorUnit val="13750000000"/>
      </c:valAx>
      <c:spPr>
        <a:noFill/>
        <a:ln w="12700" cap="flat">
          <a:noFill/>
          <a:miter lim="400000"/>
        </a:ln>
        <a:effectLst/>
      </c:spPr>
    </c:plotArea>
    <c:legend>
      <c:legendPos val="b"/>
      <c:layout>
        <c:manualLayout>
          <c:xMode val="edge"/>
          <c:yMode val="edge"/>
          <c:x val="0.37835800000000003"/>
          <c:y val="0.96351200000000004"/>
          <c:w val="0.41764899999999999"/>
          <c:h val="4.8988200000000003E-2"/>
        </c:manualLayout>
      </c:layout>
      <c:overlay val="1"/>
      <c:spPr>
        <a:noFill/>
        <a:ln w="12700" cap="flat">
          <a:noFill/>
          <a:miter lim="400000"/>
        </a:ln>
        <a:effectLst/>
      </c:spPr>
      <c:txPr>
        <a:bodyPr/>
        <a:lstStyle/>
        <a:p>
          <a:pPr lvl="0">
            <a:defRPr sz="1000" b="0" i="0" u="none" strike="noStrike">
              <a:solidFill>
                <a:srgbClr val="000000"/>
              </a:solidFill>
              <a:effectLst/>
              <a:latin typeface="Times New Roman"/>
            </a:defRPr>
          </a:pPr>
          <a:endParaRPr lang="id-ID"/>
        </a:p>
      </c:txPr>
    </c:legend>
    <c:plotVisOnly val="1"/>
    <c:dispBlanksAs val="gap"/>
    <c:showDLblsOverMax val="1"/>
  </c:chart>
  <c:spPr>
    <a:solidFill>
      <a:srgbClr val="FFFFFF"/>
    </a:solidFill>
    <a:ln w="15875" cap="flat">
      <a:solidFill>
        <a:srgbClr val="FFFFFF"/>
      </a:solidFill>
      <a:prstDash val="solid"/>
      <a:beve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view3D>
      <c:rotX val="20"/>
      <c:hPercent val="33"/>
      <c:rotY val="0"/>
      <c:depthPercent val="5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5.0000000000000001E-3"/>
          <c:y val="5.0000000000000001E-3"/>
          <c:w val="0.86400600000000005"/>
          <c:h val="1"/>
        </c:manualLayout>
      </c:layout>
      <c:bar3DChart>
        <c:barDir val="col"/>
        <c:grouping val="clustered"/>
        <c:varyColors val="0"/>
        <c:ser>
          <c:idx val="0"/>
          <c:order val="0"/>
          <c:tx>
            <c:strRef>
              <c:f>Sheet1!$A$2</c:f>
              <c:strCache>
                <c:ptCount val="1"/>
                <c:pt idx="0">
                  <c:v>Masyarakat</c:v>
                </c:pt>
              </c:strCache>
            </c:strRef>
          </c:tx>
          <c:spPr>
            <a:solidFill>
              <a:srgbClr val="4F81BD"/>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2010 - 2014</c:v>
                </c:pt>
              </c:strCache>
            </c:strRef>
          </c:cat>
          <c:val>
            <c:numRef>
              <c:f>Sheet1!$B$2:$B$2</c:f>
              <c:numCache>
                <c:formatCode>General</c:formatCode>
                <c:ptCount val="1"/>
                <c:pt idx="0">
                  <c:v>20</c:v>
                </c:pt>
              </c:numCache>
            </c:numRef>
          </c:val>
        </c:ser>
        <c:ser>
          <c:idx val="1"/>
          <c:order val="1"/>
          <c:tx>
            <c:strRef>
              <c:f>Sheet1!$A$3</c:f>
              <c:strCache>
                <c:ptCount val="1"/>
                <c:pt idx="0">
                  <c:v>Pemerintah</c:v>
                </c:pt>
              </c:strCache>
            </c:strRef>
          </c:tx>
          <c:spPr>
            <a:solidFill>
              <a:srgbClr val="C0504D"/>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2010 - 2014</c:v>
                </c:pt>
              </c:strCache>
            </c:strRef>
          </c:cat>
          <c:val>
            <c:numRef>
              <c:f>Sheet1!$B$3:$B$3</c:f>
              <c:numCache>
                <c:formatCode>General</c:formatCode>
                <c:ptCount val="1"/>
                <c:pt idx="0">
                  <c:v>70</c:v>
                </c:pt>
              </c:numCache>
            </c:numRef>
          </c:val>
        </c:ser>
        <c:ser>
          <c:idx val="2"/>
          <c:order val="2"/>
          <c:tx>
            <c:strRef>
              <c:f>Sheet1!$A$4</c:f>
              <c:strCache>
                <c:ptCount val="1"/>
                <c:pt idx="0">
                  <c:v>Swasta</c:v>
                </c:pt>
              </c:strCache>
            </c:strRef>
          </c:tx>
          <c:spPr>
            <a:solidFill>
              <a:srgbClr val="9BBB59"/>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2010 - 2014</c:v>
                </c:pt>
              </c:strCache>
            </c:strRef>
          </c:cat>
          <c:val>
            <c:numRef>
              <c:f>Sheet1!$B$4:$B$4</c:f>
              <c:numCache>
                <c:formatCode>General</c:formatCode>
                <c:ptCount val="1"/>
                <c:pt idx="0">
                  <c:v>0.5</c:v>
                </c:pt>
              </c:numCache>
            </c:numRef>
          </c:val>
        </c:ser>
        <c:ser>
          <c:idx val="3"/>
          <c:order val="3"/>
          <c:tx>
            <c:strRef>
              <c:f>Sheet1!$A$5</c:f>
              <c:strCache>
                <c:ptCount val="1"/>
                <c:pt idx="0">
                  <c:v>Mitra Pembangunan</c:v>
                </c:pt>
              </c:strCache>
            </c:strRef>
          </c:tx>
          <c:spPr>
            <a:solidFill>
              <a:srgbClr val="8064A2"/>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2010 - 2014</c:v>
                </c:pt>
              </c:strCache>
            </c:strRef>
          </c:cat>
          <c:val>
            <c:numRef>
              <c:f>Sheet1!$B$5:$B$5</c:f>
              <c:numCache>
                <c:formatCode>General</c:formatCode>
                <c:ptCount val="1"/>
                <c:pt idx="0">
                  <c:v>9.5</c:v>
                </c:pt>
              </c:numCache>
            </c:numRef>
          </c:val>
        </c:ser>
        <c:dLbls>
          <c:showLegendKey val="0"/>
          <c:showVal val="0"/>
          <c:showCatName val="0"/>
          <c:showSerName val="0"/>
          <c:showPercent val="0"/>
          <c:showBubbleSize val="0"/>
        </c:dLbls>
        <c:gapWidth val="150"/>
        <c:shape val="cylinder"/>
        <c:axId val="274865680"/>
        <c:axId val="274863328"/>
        <c:axId val="309434536"/>
      </c:bar3DChart>
      <c:catAx>
        <c:axId val="274865680"/>
        <c:scaling>
          <c:orientation val="minMax"/>
        </c:scaling>
        <c:delete val="0"/>
        <c:axPos val="b"/>
        <c:numFmt formatCode="General" sourceLinked="1"/>
        <c:majorTickMark val="out"/>
        <c:minorTickMark val="none"/>
        <c:tickLblPos val="low"/>
        <c:spPr>
          <a:ln w="12700" cap="flat">
            <a:noFill/>
            <a:prstDash val="solid"/>
            <a:miter lim="400000"/>
          </a:ln>
        </c:spPr>
        <c:txPr>
          <a:bodyPr rot="0"/>
          <a:lstStyle/>
          <a:p>
            <a:pPr lvl="0">
              <a:defRPr sz="1800" b="0" i="0" u="none" strike="noStrike">
                <a:solidFill>
                  <a:srgbClr val="000000"/>
                </a:solidFill>
                <a:effectLst/>
                <a:latin typeface="Calibri"/>
              </a:defRPr>
            </a:pPr>
            <a:endParaRPr lang="id-ID"/>
          </a:p>
        </c:txPr>
        <c:crossAx val="274863328"/>
        <c:crosses val="autoZero"/>
        <c:auto val="1"/>
        <c:lblAlgn val="ctr"/>
        <c:lblOffset val="100"/>
        <c:noMultiLvlLbl val="1"/>
      </c:catAx>
      <c:valAx>
        <c:axId val="274863328"/>
        <c:scaling>
          <c:orientation val="minMax"/>
        </c:scaling>
        <c:delete val="0"/>
        <c:axPos val="l"/>
        <c:majorGridlines>
          <c:spPr>
            <a:ln w="12700" cap="flat">
              <a:solidFill>
                <a:srgbClr val="888888"/>
              </a:solidFill>
              <a:prstDash val="solid"/>
              <a:bevel/>
            </a:ln>
          </c:spPr>
        </c:majorGridlines>
        <c:numFmt formatCode="0" sourceLinked="0"/>
        <c:majorTickMark val="out"/>
        <c:minorTickMark val="none"/>
        <c:tickLblPos val="nextTo"/>
        <c:spPr>
          <a:ln w="12700" cap="flat">
            <a:noFill/>
            <a:prstDash val="solid"/>
            <a:miter lim="400000"/>
          </a:ln>
        </c:spPr>
        <c:txPr>
          <a:bodyPr rot="0"/>
          <a:lstStyle/>
          <a:p>
            <a:pPr lvl="0">
              <a:defRPr sz="1800" b="0" i="0" u="none" strike="noStrike">
                <a:solidFill>
                  <a:srgbClr val="000000"/>
                </a:solidFill>
                <a:effectLst/>
                <a:latin typeface="Calibri"/>
              </a:defRPr>
            </a:pPr>
            <a:endParaRPr lang="id-ID"/>
          </a:p>
        </c:txPr>
        <c:crossAx val="274865680"/>
        <c:crosses val="autoZero"/>
        <c:crossBetween val="between"/>
        <c:majorUnit val="17.5"/>
        <c:minorUnit val="8.75"/>
      </c:valAx>
      <c:serAx>
        <c:axId val="309434536"/>
        <c:scaling>
          <c:orientation val="minMax"/>
        </c:scaling>
        <c:delete val="0"/>
        <c:axPos val="b"/>
        <c:majorTickMark val="out"/>
        <c:minorTickMark val="none"/>
        <c:tickLblPos val="none"/>
        <c:spPr>
          <a:ln w="12700" cap="flat">
            <a:noFill/>
            <a:prstDash val="solid"/>
            <a:miter lim="400000"/>
          </a:ln>
        </c:spPr>
        <c:txPr>
          <a:bodyPr rot="0"/>
          <a:lstStyle/>
          <a:p>
            <a:pPr lvl="0"/>
            <a:endParaRPr lang="id-ID"/>
          </a:p>
        </c:txPr>
        <c:crossAx val="274863328"/>
        <c:crosses val="autoZero"/>
        <c:tickLblSkip val="1"/>
      </c:serAx>
      <c:spPr>
        <a:noFill/>
        <a:ln w="12700" cap="flat">
          <a:noFill/>
          <a:miter lim="400000"/>
        </a:ln>
        <a:effectLst/>
      </c:spPr>
    </c:plotArea>
    <c:legend>
      <c:legendPos val="r"/>
      <c:layout>
        <c:manualLayout>
          <c:xMode val="edge"/>
          <c:yMode val="edge"/>
          <c:x val="0.72560000000000002"/>
          <c:y val="7.5811600000000007E-2"/>
          <c:w val="0.27439999999999998"/>
          <c:h val="0.32219500000000001"/>
        </c:manualLayout>
      </c:layout>
      <c:overlay val="1"/>
      <c:spPr>
        <a:noFill/>
        <a:ln w="12700" cap="flat">
          <a:noFill/>
          <a:miter lim="400000"/>
        </a:ln>
        <a:effectLst/>
      </c:spPr>
      <c:txPr>
        <a:bodyPr/>
        <a:lstStyle/>
        <a:p>
          <a:pPr lvl="0">
            <a:defRPr sz="1400" b="0" i="0" u="none" strike="noStrike">
              <a:solidFill>
                <a:srgbClr val="000000"/>
              </a:solidFill>
              <a:effectLst/>
              <a:latin typeface="Calibri"/>
            </a:defRPr>
          </a:pPr>
          <a:endParaRPr lang="id-ID"/>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view3D>
      <c:rotX val="20"/>
      <c:hPercent val="38"/>
      <c:rotY val="15"/>
      <c:depthPercent val="5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2717300000000001"/>
          <c:y val="5.0000000000000001E-3"/>
          <c:w val="0.87282700000000002"/>
          <c:h val="1"/>
        </c:manualLayout>
      </c:layout>
      <c:bar3DChart>
        <c:barDir val="col"/>
        <c:grouping val="clustered"/>
        <c:varyColors val="0"/>
        <c:ser>
          <c:idx val="0"/>
          <c:order val="0"/>
          <c:tx>
            <c:strRef>
              <c:f>Sheet1!$A$2</c:f>
              <c:strCache>
                <c:ptCount val="1"/>
                <c:pt idx="0">
                  <c:v>Masyarakat</c:v>
                </c:pt>
              </c:strCache>
            </c:strRef>
          </c:tx>
          <c:spPr>
            <a:solidFill>
              <a:srgbClr val="4F81BD"/>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2015-2019</c:v>
                </c:pt>
              </c:strCache>
            </c:strRef>
          </c:cat>
          <c:val>
            <c:numRef>
              <c:f>Sheet1!$B$2:$B$2</c:f>
              <c:numCache>
                <c:formatCode>General</c:formatCode>
                <c:ptCount val="1"/>
                <c:pt idx="0">
                  <c:v>27</c:v>
                </c:pt>
              </c:numCache>
            </c:numRef>
          </c:val>
        </c:ser>
        <c:ser>
          <c:idx val="1"/>
          <c:order val="1"/>
          <c:tx>
            <c:strRef>
              <c:f>Sheet1!$A$3</c:f>
              <c:strCache>
                <c:ptCount val="1"/>
                <c:pt idx="0">
                  <c:v>APBD Prov&amp;Kab/Kota</c:v>
                </c:pt>
              </c:strCache>
            </c:strRef>
          </c:tx>
          <c:spPr>
            <a:solidFill>
              <a:srgbClr val="C0504D"/>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2015-2019</c:v>
                </c:pt>
              </c:strCache>
            </c:strRef>
          </c:cat>
          <c:val>
            <c:numRef>
              <c:f>Sheet1!$B$3:$B$3</c:f>
              <c:numCache>
                <c:formatCode>General</c:formatCode>
                <c:ptCount val="1"/>
                <c:pt idx="0">
                  <c:v>21</c:v>
                </c:pt>
              </c:numCache>
            </c:numRef>
          </c:val>
        </c:ser>
        <c:ser>
          <c:idx val="2"/>
          <c:order val="2"/>
          <c:tx>
            <c:strRef>
              <c:f>Sheet1!$A$4</c:f>
              <c:strCache>
                <c:ptCount val="1"/>
                <c:pt idx="0">
                  <c:v>APBN</c:v>
                </c:pt>
              </c:strCache>
            </c:strRef>
          </c:tx>
          <c:spPr>
            <a:solidFill>
              <a:srgbClr val="9BBB59"/>
            </a:solidFill>
            <a:ln w="12700" cap="flat">
              <a:noFill/>
              <a:miter lim="400000"/>
            </a:ln>
            <a:effectLst/>
          </c:spPr>
          <c:invertIfNegative val="0"/>
          <c:dLbls>
            <c:numFmt formatCode="0" sourceLinked="0"/>
            <c:spPr>
              <a:noFill/>
              <a:ln>
                <a:noFill/>
              </a:ln>
              <a:effectLst/>
            </c:spPr>
            <c:txPr>
              <a:bodyPr/>
              <a:lstStyle/>
              <a:p>
                <a:pPr lvl="0">
                  <a:defRPr sz="1800" b="0" i="0" u="none" strike="noStrike">
                    <a:solidFill>
                      <a:srgbClr val="000000"/>
                    </a:solidFill>
                    <a:effectLst/>
                    <a:latin typeface="Calibri"/>
                  </a:defRPr>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Investasi 2015-2019</c:v>
                </c:pt>
              </c:strCache>
            </c:strRef>
          </c:cat>
          <c:val>
            <c:numRef>
              <c:f>Sheet1!$B$4:$B$4</c:f>
              <c:numCache>
                <c:formatCode>General</c:formatCode>
                <c:ptCount val="1"/>
                <c:pt idx="0">
                  <c:v>52</c:v>
                </c:pt>
              </c:numCache>
            </c:numRef>
          </c:val>
        </c:ser>
        <c:dLbls>
          <c:showLegendKey val="0"/>
          <c:showVal val="0"/>
          <c:showCatName val="0"/>
          <c:showSerName val="0"/>
          <c:showPercent val="0"/>
          <c:showBubbleSize val="0"/>
        </c:dLbls>
        <c:gapWidth val="150"/>
        <c:shape val="cylinder"/>
        <c:axId val="274864504"/>
        <c:axId val="274866072"/>
        <c:axId val="309439200"/>
      </c:bar3DChart>
      <c:catAx>
        <c:axId val="274864504"/>
        <c:scaling>
          <c:orientation val="minMax"/>
        </c:scaling>
        <c:delete val="0"/>
        <c:axPos val="b"/>
        <c:numFmt formatCode="General" sourceLinked="1"/>
        <c:majorTickMark val="none"/>
        <c:minorTickMark val="none"/>
        <c:tickLblPos val="low"/>
        <c:spPr>
          <a:ln w="12700" cap="flat">
            <a:noFill/>
            <a:prstDash val="solid"/>
            <a:miter lim="400000"/>
          </a:ln>
        </c:spPr>
        <c:txPr>
          <a:bodyPr rot="0"/>
          <a:lstStyle/>
          <a:p>
            <a:pPr lvl="0">
              <a:defRPr sz="1800" b="0" i="0" u="none" strike="noStrike">
                <a:solidFill>
                  <a:srgbClr val="000000"/>
                </a:solidFill>
                <a:effectLst/>
                <a:latin typeface="Calibri"/>
              </a:defRPr>
            </a:pPr>
            <a:endParaRPr lang="id-ID"/>
          </a:p>
        </c:txPr>
        <c:crossAx val="274866072"/>
        <c:crosses val="autoZero"/>
        <c:auto val="1"/>
        <c:lblAlgn val="ctr"/>
        <c:lblOffset val="100"/>
        <c:noMultiLvlLbl val="1"/>
      </c:catAx>
      <c:valAx>
        <c:axId val="274866072"/>
        <c:scaling>
          <c:orientation val="minMax"/>
        </c:scaling>
        <c:delete val="0"/>
        <c:axPos val="l"/>
        <c:majorGridlines>
          <c:spPr>
            <a:ln w="12700" cap="flat">
              <a:solidFill>
                <a:srgbClr val="888888"/>
              </a:solidFill>
              <a:prstDash val="solid"/>
              <a:bevel/>
            </a:ln>
          </c:spPr>
        </c:majorGridlines>
        <c:numFmt formatCode="0" sourceLinked="0"/>
        <c:majorTickMark val="out"/>
        <c:minorTickMark val="none"/>
        <c:tickLblPos val="nextTo"/>
        <c:spPr>
          <a:ln w="12700" cap="flat">
            <a:noFill/>
            <a:prstDash val="solid"/>
            <a:miter lim="400000"/>
          </a:ln>
        </c:spPr>
        <c:txPr>
          <a:bodyPr rot="0"/>
          <a:lstStyle/>
          <a:p>
            <a:pPr lvl="0">
              <a:defRPr sz="1800" b="0" i="0" u="none" strike="noStrike">
                <a:solidFill>
                  <a:srgbClr val="000000"/>
                </a:solidFill>
                <a:effectLst/>
                <a:latin typeface="Calibri"/>
              </a:defRPr>
            </a:pPr>
            <a:endParaRPr lang="id-ID"/>
          </a:p>
        </c:txPr>
        <c:crossAx val="274864504"/>
        <c:crosses val="autoZero"/>
        <c:crossBetween val="between"/>
        <c:majorUnit val="15"/>
        <c:minorUnit val="7.5"/>
      </c:valAx>
      <c:serAx>
        <c:axId val="309439200"/>
        <c:scaling>
          <c:orientation val="minMax"/>
        </c:scaling>
        <c:delete val="0"/>
        <c:axPos val="b"/>
        <c:majorTickMark val="out"/>
        <c:minorTickMark val="none"/>
        <c:tickLblPos val="none"/>
        <c:spPr>
          <a:ln w="12700" cap="flat">
            <a:noFill/>
            <a:prstDash val="solid"/>
            <a:miter lim="400000"/>
          </a:ln>
        </c:spPr>
        <c:txPr>
          <a:bodyPr rot="0"/>
          <a:lstStyle/>
          <a:p>
            <a:pPr lvl="0"/>
            <a:endParaRPr lang="id-ID"/>
          </a:p>
        </c:txPr>
        <c:crossAx val="274866072"/>
        <c:crosses val="autoZero"/>
        <c:tickLblSkip val="1"/>
      </c:serAx>
      <c:spPr>
        <a:noFill/>
        <a:ln w="12700" cap="flat">
          <a:noFill/>
          <a:miter lim="400000"/>
        </a:ln>
        <a:effectLst/>
      </c:spPr>
    </c:plotArea>
    <c:legend>
      <c:legendPos val="r"/>
      <c:layout>
        <c:manualLayout>
          <c:xMode val="edge"/>
          <c:yMode val="edge"/>
          <c:x val="5.0000000000000001E-3"/>
          <c:y val="0.61917999999999995"/>
          <c:w val="0.26392199999999999"/>
          <c:h val="0.18667900000000001"/>
        </c:manualLayout>
      </c:layout>
      <c:overlay val="1"/>
      <c:spPr>
        <a:noFill/>
        <a:ln w="12700" cap="flat">
          <a:noFill/>
          <a:miter lim="400000"/>
        </a:ln>
        <a:effectLst/>
      </c:spPr>
      <c:txPr>
        <a:bodyPr/>
        <a:lstStyle/>
        <a:p>
          <a:pPr lvl="0">
            <a:defRPr sz="1200" b="0" i="0" u="none" strike="noStrike">
              <a:solidFill>
                <a:srgbClr val="000000"/>
              </a:solidFill>
              <a:effectLst/>
              <a:latin typeface="Calibri"/>
            </a:defRPr>
          </a:pPr>
          <a:endParaRPr lang="id-ID"/>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256303172"/>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pPr lvl="0"/>
            <a:endParaRPr/>
          </a:p>
        </p:txBody>
      </p:sp>
      <p:sp>
        <p:nvSpPr>
          <p:cNvPr id="301" name="Shape 301"/>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Pada tahun 2013 Kementerian kesehatan melalui uji coba Implementasi PPSP melalui penguatan pilar-pilar STBM (IPP-STBM) di dua kota (Cimahi dan Lhokseumawe) telah menetapkan bahwa perlu adanya sinergi dan integrasi STBM di dalam PPSP mulai dari penyusunan dokuman perencanaan strategis skala permukiman baik di kabupaten/kota maupun pada tahap Implementasi. </a:t>
            </a:r>
          </a:p>
          <a:p>
            <a:pPr lvl="0" defTabSz="914400">
              <a:lnSpc>
                <a:spcPct val="100000"/>
              </a:lnSpc>
              <a:defRPr sz="1800"/>
            </a:pPr>
            <a:r>
              <a:rPr sz="1200">
                <a:latin typeface="Calibri"/>
                <a:ea typeface="Calibri"/>
                <a:cs typeface="Calibri"/>
                <a:sym typeface="Calibri"/>
              </a:rPr>
              <a:t>Setiap pembangunan sanitasi dilaksanakan dengan pendekatan STBM, agar masyarakat terlibat mulai dari perencanaan, pembangunan sampai kegiatan operasi dan pemeliharaan.</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118845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pPr lvl="0"/>
            <a:endParaRPr/>
          </a:p>
        </p:txBody>
      </p:sp>
      <p:sp>
        <p:nvSpPr>
          <p:cNvPr id="350" name="Shape 35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Investasi pendanaan sanitasi  untuk mencapai target MDGs sampai dengan tahun 2014 dengan komposisi : </a:t>
            </a:r>
          </a:p>
          <a:p>
            <a:pPr marL="228600" lvl="0" indent="-228600" defTabSz="914400">
              <a:lnSpc>
                <a:spcPct val="100000"/>
              </a:lnSpc>
              <a:buSzPct val="100000"/>
              <a:buAutoNum type="arabicPeriod"/>
              <a:defRPr sz="1800"/>
            </a:pPr>
            <a:r>
              <a:rPr sz="1200">
                <a:latin typeface="Calibri"/>
                <a:ea typeface="Calibri"/>
                <a:cs typeface="Calibri"/>
                <a:sym typeface="Calibri"/>
              </a:rPr>
              <a:t>Masyarakat  : 20 %</a:t>
            </a:r>
          </a:p>
          <a:p>
            <a:pPr marL="228600" lvl="0" indent="-228600" defTabSz="914400">
              <a:lnSpc>
                <a:spcPct val="100000"/>
              </a:lnSpc>
              <a:buSzPct val="100000"/>
              <a:buAutoNum type="arabicPeriod"/>
              <a:defRPr sz="1800"/>
            </a:pPr>
            <a:r>
              <a:rPr sz="1200">
                <a:latin typeface="Calibri"/>
                <a:ea typeface="Calibri"/>
                <a:cs typeface="Calibri"/>
                <a:sym typeface="Calibri"/>
              </a:rPr>
              <a:t>Pemerintah (APBN&amp; APBD)  : 70 %</a:t>
            </a:r>
          </a:p>
          <a:p>
            <a:pPr marL="228600" lvl="0" indent="-228600" defTabSz="914400">
              <a:lnSpc>
                <a:spcPct val="100000"/>
              </a:lnSpc>
              <a:buSzPct val="100000"/>
              <a:buAutoNum type="arabicPeriod"/>
              <a:defRPr sz="1800"/>
            </a:pPr>
            <a:r>
              <a:rPr sz="1200">
                <a:latin typeface="Calibri"/>
                <a:ea typeface="Calibri"/>
                <a:cs typeface="Calibri"/>
                <a:sym typeface="Calibri"/>
              </a:rPr>
              <a:t>Swasta : 05 %</a:t>
            </a:r>
          </a:p>
          <a:p>
            <a:pPr marL="228600" lvl="0" indent="-228600" defTabSz="914400">
              <a:lnSpc>
                <a:spcPct val="100000"/>
              </a:lnSpc>
              <a:buSzPct val="100000"/>
              <a:buAutoNum type="arabicPeriod"/>
              <a:defRPr sz="1800"/>
            </a:pPr>
            <a:r>
              <a:rPr sz="1200">
                <a:latin typeface="Calibri"/>
                <a:ea typeface="Calibri"/>
                <a:cs typeface="Calibri"/>
                <a:sym typeface="Calibri"/>
              </a:rPr>
              <a:t>Mitra Pembangunan : 9,5 %</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Namun hal ini belum cukup.</a:t>
            </a:r>
          </a:p>
        </p:txBody>
      </p:sp>
    </p:spTree>
    <p:extLst>
      <p:ext uri="{BB962C8B-B14F-4D97-AF65-F5344CB8AC3E}">
        <p14:creationId xmlns:p14="http://schemas.microsoft.com/office/powerpoint/2010/main" val="125516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prstGeom prst="rect">
            <a:avLst/>
          </a:prstGeom>
        </p:spPr>
        <p:txBody>
          <a:bodyPr/>
          <a:lstStyle/>
          <a:p>
            <a:pPr lvl="0"/>
            <a:endParaRPr/>
          </a:p>
        </p:txBody>
      </p:sp>
      <p:sp>
        <p:nvSpPr>
          <p:cNvPr id="362" name="Shape 362"/>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PPSP2 : menjalankan amanat untuk tercapainya universal akses untuk sanitasi dalam rangka pengamanan air Minum</a:t>
            </a:r>
          </a:p>
        </p:txBody>
      </p:sp>
    </p:spTree>
    <p:extLst>
      <p:ext uri="{BB962C8B-B14F-4D97-AF65-F5344CB8AC3E}">
        <p14:creationId xmlns:p14="http://schemas.microsoft.com/office/powerpoint/2010/main" val="316931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pPr lvl="0"/>
            <a:endParaRPr/>
          </a:p>
        </p:txBody>
      </p:sp>
      <p:sp>
        <p:nvSpPr>
          <p:cNvPr id="395" name="Shape 395"/>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Peran Kementerian Kesehatan dalam memenuhi kebutuhan pendanaan sanitasi untuk mencapai universal access sangat strategis dalam hal ini alokasi pendanaan dari masyarakat dibutuhkan 27 % dari 273,7 T yang dibutuhkan, lebih besar dari realisasi pendanaan 5 tahun terakhir (2010-2014). Untuk meningkatkan partisipasi masyarakat Kementerian Kesehatan sudah menetapkan STBM sebagai pendekatan pemberdayaan masyarakat dalam rangka merubah perilaku higiene dan sanitasi masyarakat melalui pemicuan</a:t>
            </a:r>
          </a:p>
          <a:p>
            <a:pPr lvl="0" defTabSz="914400">
              <a:lnSpc>
                <a:spcPct val="100000"/>
              </a:lnSpc>
              <a:defRPr sz="1800"/>
            </a:pPr>
            <a:r>
              <a:rPr sz="1200">
                <a:latin typeface="Calibri"/>
                <a:ea typeface="Calibri"/>
                <a:cs typeface="Calibri"/>
                <a:sym typeface="Calibri"/>
              </a:rPr>
              <a:t>73 % alokasi pendanaan sanitasi atau sekitar 200 T yang diperlukan berasal dari APBN dan APBD Provinsi maupun APBD Kabupaten/Kota. Kebutuhan pendanaan ini diharapkan dapat dipenuhi salah satunya dari alokasi pendanaan kesehatan yaitu 5 % dari APBN dan 10 % dari APBD Provinsi dan Kab/Kota (sesuai dengan UU no 36/2009). Saat ini SE Kemenkes terkait alokasi pendanaan kesehatan tersebut sedang dalam proses. </a:t>
            </a:r>
          </a:p>
          <a:p>
            <a:pPr lvl="0" defTabSz="914400">
              <a:lnSpc>
                <a:spcPct val="100000"/>
              </a:lnSpc>
              <a:defRPr sz="1800"/>
            </a:pPr>
            <a:r>
              <a:rPr sz="1200">
                <a:latin typeface="Calibri"/>
                <a:ea typeface="Calibri"/>
                <a:cs typeface="Calibri"/>
                <a:sym typeface="Calibri"/>
              </a:rPr>
              <a:t>Sementera itu kegiatan pemasaran sanitasi perlu terus dilaksanakan agar peran serta swasta yang baru mencapai 0,5 % dan mitra pembangunan yang baru mencapai 9,5 % pada periode 5 tahun terakhir bisa terus meningkat.</a:t>
            </a:r>
          </a:p>
          <a:p>
            <a:pPr lvl="0" defTabSz="91440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145993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prstGeom prst="rect">
            <a:avLst/>
          </a:prstGeom>
        </p:spPr>
        <p:txBody>
          <a:bodyPr/>
          <a:lstStyle/>
          <a:p>
            <a:pPr lvl="0"/>
            <a:endParaRPr/>
          </a:p>
        </p:txBody>
      </p:sp>
      <p:sp>
        <p:nvSpPr>
          <p:cNvPr id="417" name="Shape 417"/>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Berdasaran UU no 36 tahun 2009 ditetapkan bahwa : 5 % dari ABPN dan 10 % dari APBD Provinsi dan APBD Kabupaten/Kota di luar gaji untuk alokasi pembiayaan kesehatan</a:t>
            </a:r>
          </a:p>
        </p:txBody>
      </p:sp>
    </p:spTree>
    <p:extLst>
      <p:ext uri="{BB962C8B-B14F-4D97-AF65-F5344CB8AC3E}">
        <p14:creationId xmlns:p14="http://schemas.microsoft.com/office/powerpoint/2010/main" val="869486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prstGeom prst="rect">
            <a:avLst/>
          </a:prstGeom>
        </p:spPr>
        <p:txBody>
          <a:bodyPr/>
          <a:lstStyle/>
          <a:p>
            <a:pPr lvl="0"/>
            <a:endParaRPr/>
          </a:p>
        </p:txBody>
      </p:sp>
      <p:sp>
        <p:nvSpPr>
          <p:cNvPr id="426" name="Shape 42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Amanat dari UU no 36/2009 ayat 171 diharapkan 2/3 dari alokasi anggaran kesehatan tersebut untuk kegiatan Preventif dan promotif</a:t>
            </a:r>
          </a:p>
        </p:txBody>
      </p:sp>
    </p:spTree>
    <p:extLst>
      <p:ext uri="{BB962C8B-B14F-4D97-AF65-F5344CB8AC3E}">
        <p14:creationId xmlns:p14="http://schemas.microsoft.com/office/powerpoint/2010/main" val="21703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9" name="Shape 9"/>
          <p:cNvSpPr>
            <a:spLocks noGrp="1"/>
          </p:cNvSpPr>
          <p:nvPr>
            <p:ph type="title"/>
          </p:nvPr>
        </p:nvSpPr>
        <p:spPr>
          <a:xfrm>
            <a:off x="685800" y="1844675"/>
            <a:ext cx="7772400" cy="2041525"/>
          </a:xfrm>
          <a:prstGeom prst="rect">
            <a:avLst/>
          </a:prstGeom>
        </p:spPr>
        <p:txBody>
          <a:bodyPr anchor="ctr"/>
          <a:lstStyle>
            <a:lvl1pPr algn="ctr">
              <a:defRPr b="0"/>
            </a:lvl1pPr>
          </a:lstStyle>
          <a:p>
            <a:pPr lvl="0">
              <a:defRPr sz="1800"/>
            </a:pPr>
            <a:r>
              <a:rPr sz="4400"/>
              <a:t>Title Text</a:t>
            </a:r>
          </a:p>
        </p:txBody>
      </p:sp>
      <p:sp>
        <p:nvSpPr>
          <p:cNvPr id="10" name="Shape 10"/>
          <p:cNvSpPr>
            <a:spLocks noGrp="1"/>
          </p:cNvSpPr>
          <p:nvPr>
            <p:ph type="body" idx="1"/>
          </p:nvPr>
        </p:nvSpPr>
        <p:spPr>
          <a:xfrm>
            <a:off x="1371600" y="3886200"/>
            <a:ext cx="6400800" cy="2971800"/>
          </a:xfrm>
          <a:prstGeom prst="rect">
            <a:avLst/>
          </a:prstGeom>
        </p:spPr>
        <p:txBody>
          <a:bodyPr/>
          <a:lstStyle>
            <a:lvl1pPr marL="0" indent="0" algn="ctr">
              <a:spcBef>
                <a:spcPts val="700"/>
              </a:spcBef>
              <a:buSzTx/>
              <a:buFontTx/>
              <a:buNone/>
              <a:defRPr sz="3200">
                <a:solidFill>
                  <a:srgbClr val="888888"/>
                </a:solidFill>
              </a:defRPr>
            </a:lvl1pPr>
            <a:lvl2pPr marL="0" indent="457200" algn="ctr">
              <a:spcBef>
                <a:spcPts val="700"/>
              </a:spcBef>
              <a:buSzTx/>
              <a:buFontTx/>
              <a:buNone/>
              <a:defRPr sz="3200">
                <a:solidFill>
                  <a:srgbClr val="888888"/>
                </a:solidFill>
              </a:defRPr>
            </a:lvl2pPr>
            <a:lvl3pPr marL="0" indent="914400" algn="ctr">
              <a:spcBef>
                <a:spcPts val="700"/>
              </a:spcBef>
              <a:buSzTx/>
              <a:buFontTx/>
              <a:buNone/>
              <a:defRPr sz="3200">
                <a:solidFill>
                  <a:srgbClr val="888888"/>
                </a:solidFill>
              </a:defRPr>
            </a:lvl3pPr>
            <a:lvl4pPr marL="0" indent="1371600" algn="ctr">
              <a:spcBef>
                <a:spcPts val="700"/>
              </a:spcBef>
              <a:buSzTx/>
              <a:buFontTx/>
              <a:buNone/>
              <a:defRPr sz="3200">
                <a:solidFill>
                  <a:srgbClr val="888888"/>
                </a:solidFill>
              </a:defRPr>
            </a:lvl4pPr>
            <a:lvl5pPr marL="0" indent="1828800" algn="ctr">
              <a:spcBef>
                <a:spcPts val="700"/>
              </a:spcBef>
              <a:buSzTx/>
              <a:buFontTx/>
              <a:buNone/>
              <a:defRPr sz="3200">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11" name="Shape 11"/>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2" name="Shape 42"/>
          <p:cNvSpPr>
            <a:spLocks noGrp="1"/>
          </p:cNvSpPr>
          <p:nvPr>
            <p:ph type="title"/>
          </p:nvPr>
        </p:nvSpPr>
        <p:spPr>
          <a:xfrm>
            <a:off x="457200" y="92076"/>
            <a:ext cx="8229600" cy="1508125"/>
          </a:xfrm>
          <a:prstGeom prst="rect">
            <a:avLst/>
          </a:prstGeom>
        </p:spPr>
        <p:txBody>
          <a:bodyPr anchor="ctr"/>
          <a:lstStyle>
            <a:lvl1pPr algn="ctr">
              <a:defRPr b="0"/>
            </a:lvl1pPr>
          </a:lstStyle>
          <a:p>
            <a:pPr lvl="0">
              <a:defRPr sz="1800"/>
            </a:pPr>
            <a:r>
              <a:rPr sz="4400"/>
              <a:t>Title Text</a:t>
            </a:r>
          </a:p>
        </p:txBody>
      </p:sp>
      <p:sp>
        <p:nvSpPr>
          <p:cNvPr id="43" name="Shape 43"/>
          <p:cNvSpPr>
            <a:spLocks noGrp="1"/>
          </p:cNvSpPr>
          <p:nvPr>
            <p:ph type="body" idx="1"/>
          </p:nvPr>
        </p:nvSpPr>
        <p:spPr>
          <a:xfrm>
            <a:off x="457200" y="1600200"/>
            <a:ext cx="8229600" cy="525780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4" name="Shape 44"/>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6" name="Shape 46"/>
          <p:cNvSpPr>
            <a:spLocks noGrp="1"/>
          </p:cNvSpPr>
          <p:nvPr>
            <p:ph type="title"/>
          </p:nvPr>
        </p:nvSpPr>
        <p:spPr>
          <a:xfrm>
            <a:off x="6629400" y="0"/>
            <a:ext cx="2057400" cy="6400802"/>
          </a:xfrm>
          <a:prstGeom prst="rect">
            <a:avLst/>
          </a:prstGeom>
        </p:spPr>
        <p:txBody>
          <a:bodyPr anchor="ctr"/>
          <a:lstStyle>
            <a:lvl1pPr algn="ctr">
              <a:defRPr b="0"/>
            </a:lvl1pPr>
          </a:lstStyle>
          <a:p>
            <a:pPr lvl="0">
              <a:defRPr sz="1800"/>
            </a:pPr>
            <a:r>
              <a:rPr sz="4400"/>
              <a:t>Title Text</a:t>
            </a:r>
          </a:p>
        </p:txBody>
      </p:sp>
      <p:sp>
        <p:nvSpPr>
          <p:cNvPr id="47" name="Shape 47"/>
          <p:cNvSpPr>
            <a:spLocks noGrp="1"/>
          </p:cNvSpPr>
          <p:nvPr>
            <p:ph type="body" idx="1"/>
          </p:nvPr>
        </p:nvSpPr>
        <p:spPr>
          <a:xfrm>
            <a:off x="457200" y="274638"/>
            <a:ext cx="6019800" cy="658336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8" name="Shape 48"/>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50" name="Shape 50"/>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1" name="Shape 51"/>
          <p:cNvSpPr>
            <a:spLocks noGrp="1"/>
          </p:cNvSpPr>
          <p:nvPr>
            <p:ph type="title"/>
          </p:nvPr>
        </p:nvSpPr>
        <p:spPr>
          <a:prstGeom prst="rect">
            <a:avLst/>
          </a:prstGeom>
        </p:spPr>
        <p:txBody>
          <a:bodyPr/>
          <a:lstStyle/>
          <a:p>
            <a:pPr lvl="0">
              <a:defRPr sz="1800" b="0"/>
            </a:pPr>
            <a:r>
              <a:rPr sz="4400" b="1"/>
              <a:t>Title Text</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Shape 54"/>
          <p:cNvSpPr/>
          <p:nvPr/>
        </p:nvSpPr>
        <p:spPr>
          <a:xfrm>
            <a:off x="777240" y="0"/>
            <a:ext cx="7543801" cy="381000"/>
          </a:xfrm>
          <a:prstGeom prst="rect">
            <a:avLst/>
          </a:prstGeom>
          <a:solidFill>
            <a:srgbClr val="AD0101"/>
          </a:solidFill>
          <a:ln w="12700">
            <a:miter lim="400000"/>
          </a:ln>
        </p:spPr>
        <p:txBody>
          <a:bodyPr lIns="0" tIns="0" rIns="0" bIns="0" anchor="ctr"/>
          <a:lstStyle/>
          <a:p>
            <a:pPr lvl="0">
              <a:defRPr>
                <a:solidFill>
                  <a:srgbClr val="FFFFFF"/>
                </a:solidFill>
                <a:latin typeface="Times New Roman"/>
                <a:ea typeface="Times New Roman"/>
                <a:cs typeface="Times New Roman"/>
                <a:sym typeface="Times New Roman"/>
              </a:defRPr>
            </a:pPr>
            <a:endParaRPr/>
          </a:p>
        </p:txBody>
      </p:sp>
      <p:sp>
        <p:nvSpPr>
          <p:cNvPr id="55" name="Shape 55"/>
          <p:cNvSpPr/>
          <p:nvPr/>
        </p:nvSpPr>
        <p:spPr>
          <a:xfrm>
            <a:off x="777240" y="6172200"/>
            <a:ext cx="7543801" cy="27432"/>
          </a:xfrm>
          <a:prstGeom prst="rect">
            <a:avLst/>
          </a:prstGeom>
          <a:solidFill>
            <a:srgbClr val="AD0101"/>
          </a:solidFill>
          <a:ln w="12700">
            <a:miter lim="400000"/>
          </a:ln>
        </p:spPr>
        <p:txBody>
          <a:bodyPr lIns="0" tIns="0" rIns="0" bIns="0" anchor="ctr"/>
          <a:lstStyle/>
          <a:p>
            <a:pPr lvl="0">
              <a:defRPr>
                <a:solidFill>
                  <a:srgbClr val="FFFFFF"/>
                </a:solidFill>
                <a:latin typeface="Times New Roman"/>
                <a:ea typeface="Times New Roman"/>
                <a:cs typeface="Times New Roman"/>
                <a:sym typeface="Times New Roman"/>
              </a:defRPr>
            </a:pPr>
            <a:endParaRPr/>
          </a:p>
        </p:txBody>
      </p:sp>
      <p:sp>
        <p:nvSpPr>
          <p:cNvPr id="56" name="Shape 56"/>
          <p:cNvSpPr>
            <a:spLocks noGrp="1"/>
          </p:cNvSpPr>
          <p:nvPr>
            <p:ph type="title"/>
          </p:nvPr>
        </p:nvSpPr>
        <p:spPr>
          <a:xfrm>
            <a:off x="762000" y="4572000"/>
            <a:ext cx="6781800" cy="1600200"/>
          </a:xfrm>
          <a:prstGeom prst="rect">
            <a:avLst/>
          </a:prstGeom>
        </p:spPr>
        <p:txBody>
          <a:bodyPr lIns="0" tIns="0" rIns="0" bIns="0"/>
          <a:lstStyle>
            <a:lvl1pPr>
              <a:defRPr sz="5400" b="0">
                <a:solidFill>
                  <a:srgbClr val="262626"/>
                </a:solidFill>
                <a:latin typeface="Impact"/>
                <a:ea typeface="Impact"/>
                <a:cs typeface="Impact"/>
                <a:sym typeface="Impact"/>
              </a:defRPr>
            </a:lvl1pPr>
          </a:lstStyle>
          <a:p>
            <a:pPr lvl="0">
              <a:defRPr sz="1800">
                <a:solidFill>
                  <a:srgbClr val="000000"/>
                </a:solidFill>
              </a:defRPr>
            </a:pPr>
            <a:r>
              <a:rPr sz="5400">
                <a:solidFill>
                  <a:srgbClr val="262626"/>
                </a:solidFill>
              </a:rPr>
              <a:t>Title Text</a:t>
            </a:r>
          </a:p>
        </p:txBody>
      </p:sp>
      <p:sp>
        <p:nvSpPr>
          <p:cNvPr id="57" name="Shape 57"/>
          <p:cNvSpPr>
            <a:spLocks noGrp="1"/>
          </p:cNvSpPr>
          <p:nvPr>
            <p:ph type="body" idx="1"/>
          </p:nvPr>
        </p:nvSpPr>
        <p:spPr>
          <a:xfrm>
            <a:off x="762000" y="685800"/>
            <a:ext cx="7543800" cy="3886200"/>
          </a:xfrm>
          <a:prstGeom prst="rect">
            <a:avLst/>
          </a:prstGeom>
        </p:spPr>
        <p:txBody>
          <a:bodyPr lIns="0" tIns="0" rIns="0" bIns="0" anchor="ctr"/>
          <a:lstStyle>
            <a:lvl1pPr marL="274320" indent="-274320">
              <a:buClr>
                <a:srgbClr val="AD0101"/>
              </a:buClr>
              <a:defRPr>
                <a:solidFill>
                  <a:srgbClr val="303030"/>
                </a:solidFill>
                <a:latin typeface="Times New Roman"/>
                <a:ea typeface="Times New Roman"/>
                <a:cs typeface="Times New Roman"/>
                <a:sym typeface="Times New Roman"/>
              </a:defRPr>
            </a:lvl1pPr>
            <a:lvl2pPr marL="619298" indent="-299258">
              <a:buClr>
                <a:srgbClr val="AD0101"/>
              </a:buClr>
              <a:buChar char="•"/>
              <a:defRPr>
                <a:solidFill>
                  <a:srgbClr val="303030"/>
                </a:solidFill>
                <a:latin typeface="Times New Roman"/>
                <a:ea typeface="Times New Roman"/>
                <a:cs typeface="Times New Roman"/>
                <a:sym typeface="Times New Roman"/>
              </a:defRPr>
            </a:lvl2pPr>
            <a:lvl3pPr marL="914400" indent="-274319">
              <a:buClr>
                <a:srgbClr val="AD0101"/>
              </a:buClr>
              <a:defRPr>
                <a:solidFill>
                  <a:srgbClr val="303030"/>
                </a:solidFill>
                <a:latin typeface="Times New Roman"/>
                <a:ea typeface="Times New Roman"/>
                <a:cs typeface="Times New Roman"/>
                <a:sym typeface="Times New Roman"/>
              </a:defRPr>
            </a:lvl3pPr>
            <a:lvl4pPr marL="1219200" indent="-304800">
              <a:buClr>
                <a:srgbClr val="AD0101"/>
              </a:buClr>
              <a:buChar char="•"/>
              <a:defRPr>
                <a:solidFill>
                  <a:srgbClr val="303030"/>
                </a:solidFill>
                <a:latin typeface="Times New Roman"/>
                <a:ea typeface="Times New Roman"/>
                <a:cs typeface="Times New Roman"/>
                <a:sym typeface="Times New Roman"/>
              </a:defRPr>
            </a:lvl4pPr>
            <a:lvl5pPr marL="1447800" indent="-304800">
              <a:buClr>
                <a:srgbClr val="AD0101"/>
              </a:buClr>
              <a:buChar char="•"/>
              <a:defRPr>
                <a:solidFill>
                  <a:srgbClr val="303030"/>
                </a:solidFill>
                <a:latin typeface="Times New Roman"/>
                <a:ea typeface="Times New Roman"/>
                <a:cs typeface="Times New Roman"/>
                <a:sym typeface="Times New Roman"/>
              </a:defRPr>
            </a:lvl5pPr>
          </a:lstStyle>
          <a:p>
            <a:pPr lvl="0">
              <a:defRPr sz="1800">
                <a:solidFill>
                  <a:srgbClr val="000000"/>
                </a:solidFill>
              </a:defRPr>
            </a:pPr>
            <a:r>
              <a:rPr sz="2400">
                <a:solidFill>
                  <a:srgbClr val="303030"/>
                </a:solidFill>
              </a:rPr>
              <a:t>Body Level One</a:t>
            </a:r>
          </a:p>
          <a:p>
            <a:pPr lvl="1">
              <a:defRPr sz="1800">
                <a:solidFill>
                  <a:srgbClr val="000000"/>
                </a:solidFill>
              </a:defRPr>
            </a:pPr>
            <a:r>
              <a:rPr sz="2400">
                <a:solidFill>
                  <a:srgbClr val="303030"/>
                </a:solidFill>
              </a:rPr>
              <a:t>Body Level Two</a:t>
            </a:r>
          </a:p>
          <a:p>
            <a:pPr lvl="2">
              <a:defRPr sz="1800">
                <a:solidFill>
                  <a:srgbClr val="000000"/>
                </a:solidFill>
              </a:defRPr>
            </a:pPr>
            <a:r>
              <a:rPr sz="2400">
                <a:solidFill>
                  <a:srgbClr val="303030"/>
                </a:solidFill>
              </a:rPr>
              <a:t>Body Level Three</a:t>
            </a:r>
          </a:p>
          <a:p>
            <a:pPr lvl="3">
              <a:defRPr sz="1800">
                <a:solidFill>
                  <a:srgbClr val="000000"/>
                </a:solidFill>
              </a:defRPr>
            </a:pPr>
            <a:r>
              <a:rPr sz="2400">
                <a:solidFill>
                  <a:srgbClr val="303030"/>
                </a:solidFill>
              </a:rPr>
              <a:t>Body Level Four</a:t>
            </a:r>
          </a:p>
          <a:p>
            <a:pPr lvl="4">
              <a:defRPr sz="1800">
                <a:solidFill>
                  <a:srgbClr val="000000"/>
                </a:solidFill>
              </a:defRPr>
            </a:pPr>
            <a:r>
              <a:rPr sz="2400">
                <a:solidFill>
                  <a:srgbClr val="303030"/>
                </a:solidFill>
              </a:rPr>
              <a:t>Body Level Five</a:t>
            </a:r>
          </a:p>
        </p:txBody>
      </p:sp>
      <p:sp>
        <p:nvSpPr>
          <p:cNvPr id="58" name="Shape 58"/>
          <p:cNvSpPr>
            <a:spLocks noGrp="1"/>
          </p:cNvSpPr>
          <p:nvPr>
            <p:ph type="sldNum" sz="quarter" idx="2"/>
          </p:nvPr>
        </p:nvSpPr>
        <p:spPr>
          <a:xfrm>
            <a:off x="7620000" y="5640260"/>
            <a:ext cx="762000" cy="459741"/>
          </a:xfrm>
          <a:prstGeom prst="rect">
            <a:avLst/>
          </a:prstGeom>
        </p:spPr>
        <p:txBody>
          <a:bodyPr lIns="0" tIns="0" rIns="0" bIns="0"/>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777240" y="0"/>
            <a:ext cx="7543801" cy="3048000"/>
          </a:xfrm>
          <a:prstGeom prst="rect">
            <a:avLst/>
          </a:prstGeom>
          <a:solidFill>
            <a:srgbClr val="AD0101"/>
          </a:solidFill>
          <a:ln w="12700">
            <a:miter lim="400000"/>
          </a:ln>
        </p:spPr>
        <p:txBody>
          <a:bodyPr lIns="0" tIns="0" rIns="0" bIns="0" anchor="ctr"/>
          <a:lstStyle/>
          <a:p>
            <a:pPr lvl="0">
              <a:defRPr>
                <a:solidFill>
                  <a:srgbClr val="FFFFFF"/>
                </a:solidFill>
                <a:latin typeface="Times New Roman"/>
                <a:ea typeface="Times New Roman"/>
                <a:cs typeface="Times New Roman"/>
                <a:sym typeface="Times New Roman"/>
              </a:defRPr>
            </a:pPr>
            <a:endParaRPr/>
          </a:p>
        </p:txBody>
      </p:sp>
      <p:sp>
        <p:nvSpPr>
          <p:cNvPr id="61" name="Shape 61"/>
          <p:cNvSpPr>
            <a:spLocks noGrp="1"/>
          </p:cNvSpPr>
          <p:nvPr>
            <p:ph type="title"/>
          </p:nvPr>
        </p:nvSpPr>
        <p:spPr>
          <a:xfrm>
            <a:off x="762000" y="1485900"/>
            <a:ext cx="7543800" cy="3238500"/>
          </a:xfrm>
          <a:prstGeom prst="rect">
            <a:avLst/>
          </a:prstGeom>
        </p:spPr>
        <p:txBody>
          <a:bodyPr lIns="0" tIns="0" rIns="0" bIns="0">
            <a:noAutofit/>
          </a:bodyPr>
          <a:lstStyle>
            <a:lvl1pPr>
              <a:defRPr sz="8000" b="0">
                <a:solidFill>
                  <a:srgbClr val="262626"/>
                </a:solidFill>
                <a:latin typeface="Impact"/>
                <a:ea typeface="Impact"/>
                <a:cs typeface="Impact"/>
                <a:sym typeface="Impact"/>
              </a:defRPr>
            </a:lvl1pPr>
          </a:lstStyle>
          <a:p>
            <a:pPr lvl="0">
              <a:defRPr sz="1800">
                <a:solidFill>
                  <a:srgbClr val="000000"/>
                </a:solidFill>
              </a:defRPr>
            </a:pPr>
            <a:r>
              <a:rPr sz="8000">
                <a:solidFill>
                  <a:srgbClr val="262626"/>
                </a:solidFill>
              </a:rPr>
              <a:t>Title Text</a:t>
            </a:r>
          </a:p>
        </p:txBody>
      </p:sp>
      <p:sp>
        <p:nvSpPr>
          <p:cNvPr id="62" name="Shape 62"/>
          <p:cNvSpPr>
            <a:spLocks noGrp="1"/>
          </p:cNvSpPr>
          <p:nvPr>
            <p:ph type="body" idx="1"/>
          </p:nvPr>
        </p:nvSpPr>
        <p:spPr>
          <a:xfrm>
            <a:off x="762000" y="4724400"/>
            <a:ext cx="6858000" cy="2133600"/>
          </a:xfrm>
          <a:prstGeom prst="rect">
            <a:avLst/>
          </a:prstGeom>
        </p:spPr>
        <p:txBody>
          <a:bodyPr lIns="0" tIns="0" rIns="0" bIns="0"/>
          <a:lstStyle>
            <a:lvl1pPr marL="0" indent="0">
              <a:spcBef>
                <a:spcPts val="600"/>
              </a:spcBef>
              <a:buSzTx/>
              <a:buFontTx/>
              <a:buNone/>
              <a:defRPr sz="2800">
                <a:solidFill>
                  <a:srgbClr val="303030"/>
                </a:solidFill>
                <a:latin typeface="Times New Roman"/>
                <a:ea typeface="Times New Roman"/>
                <a:cs typeface="Times New Roman"/>
                <a:sym typeface="Times New Roman"/>
              </a:defRPr>
            </a:lvl1pPr>
            <a:lvl2pPr marL="0" indent="457200">
              <a:spcBef>
                <a:spcPts val="600"/>
              </a:spcBef>
              <a:buSzTx/>
              <a:buFontTx/>
              <a:buNone/>
              <a:defRPr sz="2800">
                <a:solidFill>
                  <a:srgbClr val="303030"/>
                </a:solidFill>
                <a:latin typeface="Times New Roman"/>
                <a:ea typeface="Times New Roman"/>
                <a:cs typeface="Times New Roman"/>
                <a:sym typeface="Times New Roman"/>
              </a:defRPr>
            </a:lvl2pPr>
            <a:lvl3pPr marL="0" indent="914400">
              <a:spcBef>
                <a:spcPts val="600"/>
              </a:spcBef>
              <a:buSzTx/>
              <a:buFontTx/>
              <a:buNone/>
              <a:defRPr sz="2800">
                <a:solidFill>
                  <a:srgbClr val="303030"/>
                </a:solidFill>
                <a:latin typeface="Times New Roman"/>
                <a:ea typeface="Times New Roman"/>
                <a:cs typeface="Times New Roman"/>
                <a:sym typeface="Times New Roman"/>
              </a:defRPr>
            </a:lvl3pPr>
            <a:lvl4pPr marL="0" indent="1371600">
              <a:spcBef>
                <a:spcPts val="600"/>
              </a:spcBef>
              <a:buSzTx/>
              <a:buFontTx/>
              <a:buNone/>
              <a:defRPr sz="2800">
                <a:solidFill>
                  <a:srgbClr val="303030"/>
                </a:solidFill>
                <a:latin typeface="Times New Roman"/>
                <a:ea typeface="Times New Roman"/>
                <a:cs typeface="Times New Roman"/>
                <a:sym typeface="Times New Roman"/>
              </a:defRPr>
            </a:lvl4pPr>
            <a:lvl5pPr marL="0" indent="1828800">
              <a:spcBef>
                <a:spcPts val="600"/>
              </a:spcBef>
              <a:buSzTx/>
              <a:buFontTx/>
              <a:buNone/>
              <a:defRPr sz="2800">
                <a:solidFill>
                  <a:srgbClr val="303030"/>
                </a:solidFill>
                <a:latin typeface="Times New Roman"/>
                <a:ea typeface="Times New Roman"/>
                <a:cs typeface="Times New Roman"/>
                <a:sym typeface="Times New Roman"/>
              </a:defRPr>
            </a:lvl5pPr>
          </a:lstStyle>
          <a:p>
            <a:pPr lvl="0">
              <a:defRPr sz="1800">
                <a:solidFill>
                  <a:srgbClr val="000000"/>
                </a:solidFill>
              </a:defRPr>
            </a:pPr>
            <a:r>
              <a:rPr sz="2800">
                <a:solidFill>
                  <a:srgbClr val="303030"/>
                </a:solidFill>
              </a:rPr>
              <a:t>Body Level One</a:t>
            </a:r>
          </a:p>
          <a:p>
            <a:pPr lvl="1">
              <a:defRPr sz="1800">
                <a:solidFill>
                  <a:srgbClr val="000000"/>
                </a:solidFill>
              </a:defRPr>
            </a:pPr>
            <a:r>
              <a:rPr sz="2800">
                <a:solidFill>
                  <a:srgbClr val="303030"/>
                </a:solidFill>
              </a:rPr>
              <a:t>Body Level Two</a:t>
            </a:r>
          </a:p>
          <a:p>
            <a:pPr lvl="2">
              <a:defRPr sz="1800">
                <a:solidFill>
                  <a:srgbClr val="000000"/>
                </a:solidFill>
              </a:defRPr>
            </a:pPr>
            <a:r>
              <a:rPr sz="2800">
                <a:solidFill>
                  <a:srgbClr val="303030"/>
                </a:solidFill>
              </a:rPr>
              <a:t>Body Level Three</a:t>
            </a:r>
          </a:p>
          <a:p>
            <a:pPr lvl="3">
              <a:defRPr sz="1800">
                <a:solidFill>
                  <a:srgbClr val="000000"/>
                </a:solidFill>
              </a:defRPr>
            </a:pPr>
            <a:r>
              <a:rPr sz="2800">
                <a:solidFill>
                  <a:srgbClr val="303030"/>
                </a:solidFill>
              </a:rPr>
              <a:t>Body Level Four</a:t>
            </a:r>
          </a:p>
          <a:p>
            <a:pPr lvl="4">
              <a:defRPr sz="1800">
                <a:solidFill>
                  <a:srgbClr val="000000"/>
                </a:solidFill>
              </a:defRPr>
            </a:pPr>
            <a:r>
              <a:rPr sz="2800">
                <a:solidFill>
                  <a:srgbClr val="303030"/>
                </a:solidFill>
              </a:rPr>
              <a:t>Body Level Five</a:t>
            </a:r>
          </a:p>
        </p:txBody>
      </p:sp>
      <p:sp>
        <p:nvSpPr>
          <p:cNvPr id="63" name="Shape 63"/>
          <p:cNvSpPr>
            <a:spLocks noGrp="1"/>
          </p:cNvSpPr>
          <p:nvPr>
            <p:ph type="sldNum" sz="quarter" idx="2"/>
          </p:nvPr>
        </p:nvSpPr>
        <p:spPr>
          <a:xfrm>
            <a:off x="7620000" y="5640260"/>
            <a:ext cx="762000" cy="459741"/>
          </a:xfrm>
          <a:prstGeom prst="rect">
            <a:avLst/>
          </a:prstGeom>
        </p:spPr>
        <p:txBody>
          <a:bodyPr lIns="0" tIns="0" rIns="0" bIns="0"/>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
        <p:nvSpPr>
          <p:cNvPr id="64" name="Shape 64"/>
          <p:cNvSpPr/>
          <p:nvPr/>
        </p:nvSpPr>
        <p:spPr>
          <a:xfrm>
            <a:off x="777240" y="6172200"/>
            <a:ext cx="7543801" cy="27432"/>
          </a:xfrm>
          <a:prstGeom prst="rect">
            <a:avLst/>
          </a:prstGeom>
          <a:solidFill>
            <a:srgbClr val="AD0101"/>
          </a:solidFill>
          <a:ln w="12700">
            <a:miter lim="400000"/>
          </a:ln>
        </p:spPr>
        <p:txBody>
          <a:bodyPr lIns="0" tIns="0" rIns="0" bIns="0" anchor="ctr"/>
          <a:lstStyle/>
          <a:p>
            <a:pPr lvl="0">
              <a:defRPr>
                <a:solidFill>
                  <a:srgbClr val="FFFFFF"/>
                </a:solidFill>
                <a:latin typeface="Times New Roman"/>
                <a:ea typeface="Times New Roman"/>
                <a:cs typeface="Times New Roman"/>
                <a:sym typeface="Times New Roman"/>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hape 66"/>
          <p:cNvSpPr/>
          <p:nvPr/>
        </p:nvSpPr>
        <p:spPr>
          <a:xfrm>
            <a:off x="933881" y="141543"/>
            <a:ext cx="7232406" cy="365274"/>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67" name="Shape 67"/>
          <p:cNvSpPr/>
          <p:nvPr/>
        </p:nvSpPr>
        <p:spPr>
          <a:xfrm>
            <a:off x="933881" y="6058965"/>
            <a:ext cx="7232406" cy="26301"/>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68" name="Shape 68"/>
          <p:cNvSpPr>
            <a:spLocks noGrp="1"/>
          </p:cNvSpPr>
          <p:nvPr>
            <p:ph type="title"/>
          </p:nvPr>
        </p:nvSpPr>
        <p:spPr>
          <a:xfrm>
            <a:off x="919270" y="4524818"/>
            <a:ext cx="6501860" cy="1534148"/>
          </a:xfrm>
          <a:prstGeom prst="rect">
            <a:avLst/>
          </a:prstGeom>
        </p:spPr>
        <p:txBody>
          <a:bodyPr lIns="43832" tIns="43832" rIns="43832" bIns="43832"/>
          <a:lstStyle>
            <a:lvl1pPr>
              <a:defRPr sz="5400" b="0">
                <a:solidFill>
                  <a:srgbClr val="262626"/>
                </a:solidFill>
                <a:latin typeface="Impact"/>
                <a:ea typeface="Impact"/>
                <a:cs typeface="Impact"/>
                <a:sym typeface="Impact"/>
              </a:defRPr>
            </a:lvl1pPr>
          </a:lstStyle>
          <a:p>
            <a:pPr lvl="0">
              <a:defRPr sz="1800">
                <a:solidFill>
                  <a:srgbClr val="000000"/>
                </a:solidFill>
              </a:defRPr>
            </a:pPr>
            <a:r>
              <a:rPr sz="5400">
                <a:solidFill>
                  <a:srgbClr val="262626"/>
                </a:solidFill>
              </a:rPr>
              <a:t>Title Text</a:t>
            </a:r>
          </a:p>
        </p:txBody>
      </p:sp>
      <p:sp>
        <p:nvSpPr>
          <p:cNvPr id="69" name="Shape 69"/>
          <p:cNvSpPr>
            <a:spLocks noGrp="1"/>
          </p:cNvSpPr>
          <p:nvPr>
            <p:ph type="sldNum" sz="quarter" idx="2"/>
          </p:nvPr>
        </p:nvSpPr>
        <p:spPr>
          <a:xfrm>
            <a:off x="7494183" y="5541382"/>
            <a:ext cx="730547" cy="455966"/>
          </a:xfrm>
          <a:prstGeom prst="rect">
            <a:avLst/>
          </a:prstGeom>
        </p:spPr>
        <p:txBody>
          <a:bodyPr lIns="43832" tIns="43832" rIns="43832" bIns="43832"/>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Shape 71"/>
          <p:cNvSpPr/>
          <p:nvPr/>
        </p:nvSpPr>
        <p:spPr>
          <a:xfrm>
            <a:off x="933881" y="141543"/>
            <a:ext cx="7232406" cy="365274"/>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72" name="Shape 72"/>
          <p:cNvSpPr/>
          <p:nvPr/>
        </p:nvSpPr>
        <p:spPr>
          <a:xfrm>
            <a:off x="933881" y="6058965"/>
            <a:ext cx="7232406" cy="26301"/>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73" name="Shape 73"/>
          <p:cNvSpPr>
            <a:spLocks noGrp="1"/>
          </p:cNvSpPr>
          <p:nvPr>
            <p:ph type="title"/>
          </p:nvPr>
        </p:nvSpPr>
        <p:spPr>
          <a:xfrm>
            <a:off x="919270" y="4524818"/>
            <a:ext cx="6501860" cy="1534148"/>
          </a:xfrm>
          <a:prstGeom prst="rect">
            <a:avLst/>
          </a:prstGeom>
        </p:spPr>
        <p:txBody>
          <a:bodyPr lIns="43832" tIns="43832" rIns="43832" bIns="43832"/>
          <a:lstStyle>
            <a:lvl1pPr>
              <a:defRPr sz="5400" b="0">
                <a:solidFill>
                  <a:srgbClr val="262626"/>
                </a:solidFill>
                <a:latin typeface="Impact"/>
                <a:ea typeface="Impact"/>
                <a:cs typeface="Impact"/>
                <a:sym typeface="Impact"/>
              </a:defRPr>
            </a:lvl1pPr>
          </a:lstStyle>
          <a:p>
            <a:pPr lvl="0">
              <a:defRPr sz="1800">
                <a:solidFill>
                  <a:srgbClr val="000000"/>
                </a:solidFill>
              </a:defRPr>
            </a:pPr>
            <a:r>
              <a:rPr sz="5400">
                <a:solidFill>
                  <a:srgbClr val="262626"/>
                </a:solidFill>
              </a:rPr>
              <a:t>Title Text</a:t>
            </a:r>
          </a:p>
        </p:txBody>
      </p:sp>
      <p:sp>
        <p:nvSpPr>
          <p:cNvPr id="74" name="Shape 74"/>
          <p:cNvSpPr>
            <a:spLocks noGrp="1"/>
          </p:cNvSpPr>
          <p:nvPr>
            <p:ph type="body" idx="1"/>
          </p:nvPr>
        </p:nvSpPr>
        <p:spPr>
          <a:xfrm>
            <a:off x="919270" y="799034"/>
            <a:ext cx="7232406" cy="3725785"/>
          </a:xfrm>
          <a:prstGeom prst="rect">
            <a:avLst/>
          </a:prstGeom>
        </p:spPr>
        <p:txBody>
          <a:bodyPr lIns="43832" tIns="43832" rIns="43832" bIns="43832" anchor="ctr"/>
          <a:lstStyle>
            <a:lvl1pPr marL="274320" indent="-274320">
              <a:buClr>
                <a:srgbClr val="AD0101"/>
              </a:buClr>
              <a:defRPr>
                <a:solidFill>
                  <a:srgbClr val="303030"/>
                </a:solidFill>
                <a:latin typeface="Times New Roman"/>
                <a:ea typeface="Times New Roman"/>
                <a:cs typeface="Times New Roman"/>
                <a:sym typeface="Times New Roman"/>
              </a:defRPr>
            </a:lvl1pPr>
            <a:lvl2pPr marL="619298" indent="-299258">
              <a:buClr>
                <a:srgbClr val="AD0101"/>
              </a:buClr>
              <a:buChar char="•"/>
              <a:defRPr>
                <a:solidFill>
                  <a:srgbClr val="303030"/>
                </a:solidFill>
                <a:latin typeface="Times New Roman"/>
                <a:ea typeface="Times New Roman"/>
                <a:cs typeface="Times New Roman"/>
                <a:sym typeface="Times New Roman"/>
              </a:defRPr>
            </a:lvl2pPr>
            <a:lvl3pPr marL="914400" indent="-274319">
              <a:buClr>
                <a:srgbClr val="AD0101"/>
              </a:buClr>
              <a:defRPr>
                <a:solidFill>
                  <a:srgbClr val="303030"/>
                </a:solidFill>
                <a:latin typeface="Times New Roman"/>
                <a:ea typeface="Times New Roman"/>
                <a:cs typeface="Times New Roman"/>
                <a:sym typeface="Times New Roman"/>
              </a:defRPr>
            </a:lvl3pPr>
            <a:lvl4pPr marL="1219200" indent="-304800">
              <a:buClr>
                <a:srgbClr val="AD0101"/>
              </a:buClr>
              <a:buChar char="•"/>
              <a:defRPr>
                <a:solidFill>
                  <a:srgbClr val="303030"/>
                </a:solidFill>
                <a:latin typeface="Times New Roman"/>
                <a:ea typeface="Times New Roman"/>
                <a:cs typeface="Times New Roman"/>
                <a:sym typeface="Times New Roman"/>
              </a:defRPr>
            </a:lvl4pPr>
            <a:lvl5pPr marL="1447800" indent="-304800">
              <a:buClr>
                <a:srgbClr val="AD0101"/>
              </a:buClr>
              <a:buChar char="•"/>
              <a:defRPr>
                <a:solidFill>
                  <a:srgbClr val="303030"/>
                </a:solidFill>
                <a:latin typeface="Times New Roman"/>
                <a:ea typeface="Times New Roman"/>
                <a:cs typeface="Times New Roman"/>
                <a:sym typeface="Times New Roman"/>
              </a:defRPr>
            </a:lvl5pPr>
          </a:lstStyle>
          <a:p>
            <a:pPr lvl="0">
              <a:defRPr sz="1800">
                <a:solidFill>
                  <a:srgbClr val="000000"/>
                </a:solidFill>
              </a:defRPr>
            </a:pPr>
            <a:r>
              <a:rPr sz="2400">
                <a:solidFill>
                  <a:srgbClr val="303030"/>
                </a:solidFill>
              </a:rPr>
              <a:t>Body Level One</a:t>
            </a:r>
          </a:p>
          <a:p>
            <a:pPr lvl="1">
              <a:defRPr sz="1800">
                <a:solidFill>
                  <a:srgbClr val="000000"/>
                </a:solidFill>
              </a:defRPr>
            </a:pPr>
            <a:r>
              <a:rPr sz="2400">
                <a:solidFill>
                  <a:srgbClr val="303030"/>
                </a:solidFill>
              </a:rPr>
              <a:t>Body Level Two</a:t>
            </a:r>
          </a:p>
          <a:p>
            <a:pPr lvl="2">
              <a:defRPr sz="1800">
                <a:solidFill>
                  <a:srgbClr val="000000"/>
                </a:solidFill>
              </a:defRPr>
            </a:pPr>
            <a:r>
              <a:rPr sz="2400">
                <a:solidFill>
                  <a:srgbClr val="303030"/>
                </a:solidFill>
              </a:rPr>
              <a:t>Body Level Three</a:t>
            </a:r>
          </a:p>
          <a:p>
            <a:pPr lvl="3">
              <a:defRPr sz="1800">
                <a:solidFill>
                  <a:srgbClr val="000000"/>
                </a:solidFill>
              </a:defRPr>
            </a:pPr>
            <a:r>
              <a:rPr sz="2400">
                <a:solidFill>
                  <a:srgbClr val="303030"/>
                </a:solidFill>
              </a:rPr>
              <a:t>Body Level Four</a:t>
            </a:r>
          </a:p>
          <a:p>
            <a:pPr lvl="4">
              <a:defRPr sz="1800">
                <a:solidFill>
                  <a:srgbClr val="000000"/>
                </a:solidFill>
              </a:defRPr>
            </a:pPr>
            <a:r>
              <a:rPr sz="2400">
                <a:solidFill>
                  <a:srgbClr val="303030"/>
                </a:solidFill>
              </a:rPr>
              <a:t>Body Level Five</a:t>
            </a:r>
          </a:p>
        </p:txBody>
      </p:sp>
      <p:sp>
        <p:nvSpPr>
          <p:cNvPr id="75" name="Shape 75"/>
          <p:cNvSpPr>
            <a:spLocks noGrp="1"/>
          </p:cNvSpPr>
          <p:nvPr>
            <p:ph type="sldNum" sz="quarter" idx="2"/>
          </p:nvPr>
        </p:nvSpPr>
        <p:spPr>
          <a:xfrm>
            <a:off x="7494183" y="5541382"/>
            <a:ext cx="730547" cy="455966"/>
          </a:xfrm>
          <a:prstGeom prst="rect">
            <a:avLst/>
          </a:prstGeom>
        </p:spPr>
        <p:txBody>
          <a:bodyPr lIns="43832" tIns="43832" rIns="43832" bIns="43832"/>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77" name="Shape 77"/>
          <p:cNvSpPr>
            <a:spLocks noGrp="1"/>
          </p:cNvSpPr>
          <p:nvPr>
            <p:ph type="title"/>
          </p:nvPr>
        </p:nvSpPr>
        <p:spPr>
          <a:xfrm>
            <a:off x="457352" y="229817"/>
            <a:ext cx="8232341" cy="1445874"/>
          </a:xfrm>
          <a:prstGeom prst="rect">
            <a:avLst/>
          </a:prstGeom>
        </p:spPr>
        <p:txBody>
          <a:bodyPr lIns="43832" tIns="43832" rIns="43832" bIns="43832" anchor="ctr"/>
          <a:lstStyle>
            <a:lvl1pPr algn="ctr">
              <a:defRPr b="0"/>
            </a:lvl1pPr>
          </a:lstStyle>
          <a:p>
            <a:pPr lvl="0">
              <a:defRPr sz="1800"/>
            </a:pPr>
            <a:r>
              <a:rPr sz="4400"/>
              <a:t>Title Text</a:t>
            </a:r>
          </a:p>
        </p:txBody>
      </p:sp>
      <p:sp>
        <p:nvSpPr>
          <p:cNvPr id="78" name="Shape 78"/>
          <p:cNvSpPr>
            <a:spLocks noGrp="1"/>
          </p:cNvSpPr>
          <p:nvPr>
            <p:ph type="body" idx="1"/>
          </p:nvPr>
        </p:nvSpPr>
        <p:spPr>
          <a:xfrm>
            <a:off x="457352" y="1675690"/>
            <a:ext cx="8232341" cy="5040767"/>
          </a:xfrm>
          <a:prstGeom prst="rect">
            <a:avLst/>
          </a:prstGeom>
        </p:spPr>
        <p:txBody>
          <a:bodyPr lIns="43832" tIns="43832" rIns="43832" bIns="43832"/>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9" name="Shape 79"/>
          <p:cNvSpPr>
            <a:spLocks noGrp="1"/>
          </p:cNvSpPr>
          <p:nvPr>
            <p:ph type="sldNum" sz="quarter" idx="2"/>
          </p:nvPr>
        </p:nvSpPr>
        <p:spPr>
          <a:xfrm>
            <a:off x="6555381" y="6277809"/>
            <a:ext cx="2134311" cy="265466"/>
          </a:xfrm>
          <a:prstGeom prst="rect">
            <a:avLst/>
          </a:prstGeom>
        </p:spPr>
        <p:txBody>
          <a:bodyPr lIns="43832" tIns="43832" rIns="43832" bIns="43832"/>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Shape 81"/>
          <p:cNvSpPr/>
          <p:nvPr/>
        </p:nvSpPr>
        <p:spPr>
          <a:xfrm>
            <a:off x="933881" y="141543"/>
            <a:ext cx="7232406" cy="2922184"/>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82" name="Shape 82"/>
          <p:cNvSpPr>
            <a:spLocks noGrp="1"/>
          </p:cNvSpPr>
          <p:nvPr>
            <p:ph type="title"/>
          </p:nvPr>
        </p:nvSpPr>
        <p:spPr>
          <a:xfrm>
            <a:off x="919270" y="1566107"/>
            <a:ext cx="7232406" cy="3104822"/>
          </a:xfrm>
          <a:prstGeom prst="rect">
            <a:avLst/>
          </a:prstGeom>
        </p:spPr>
        <p:txBody>
          <a:bodyPr lIns="43832" tIns="43832" rIns="43832" bIns="43832">
            <a:noAutofit/>
          </a:bodyPr>
          <a:lstStyle>
            <a:lvl1pPr>
              <a:defRPr sz="8000" b="0">
                <a:solidFill>
                  <a:srgbClr val="262626"/>
                </a:solidFill>
                <a:latin typeface="Impact"/>
                <a:ea typeface="Impact"/>
                <a:cs typeface="Impact"/>
                <a:sym typeface="Impact"/>
              </a:defRPr>
            </a:lvl1pPr>
          </a:lstStyle>
          <a:p>
            <a:pPr lvl="0">
              <a:defRPr sz="1800">
                <a:solidFill>
                  <a:srgbClr val="000000"/>
                </a:solidFill>
              </a:defRPr>
            </a:pPr>
            <a:r>
              <a:rPr sz="8000">
                <a:solidFill>
                  <a:srgbClr val="262626"/>
                </a:solidFill>
              </a:rPr>
              <a:t>Title Text</a:t>
            </a:r>
          </a:p>
        </p:txBody>
      </p:sp>
      <p:sp>
        <p:nvSpPr>
          <p:cNvPr id="83" name="Shape 83"/>
          <p:cNvSpPr>
            <a:spLocks noGrp="1"/>
          </p:cNvSpPr>
          <p:nvPr>
            <p:ph type="body" idx="1"/>
          </p:nvPr>
        </p:nvSpPr>
        <p:spPr>
          <a:xfrm>
            <a:off x="919270" y="4670928"/>
            <a:ext cx="6574914" cy="2045529"/>
          </a:xfrm>
          <a:prstGeom prst="rect">
            <a:avLst/>
          </a:prstGeom>
        </p:spPr>
        <p:txBody>
          <a:bodyPr lIns="43832" tIns="43832" rIns="43832" bIns="43832"/>
          <a:lstStyle>
            <a:lvl1pPr marL="0" indent="0">
              <a:spcBef>
                <a:spcPts val="600"/>
              </a:spcBef>
              <a:buSzTx/>
              <a:buFontTx/>
              <a:buNone/>
              <a:defRPr sz="2800">
                <a:solidFill>
                  <a:srgbClr val="303030"/>
                </a:solidFill>
                <a:latin typeface="Times New Roman"/>
                <a:ea typeface="Times New Roman"/>
                <a:cs typeface="Times New Roman"/>
                <a:sym typeface="Times New Roman"/>
              </a:defRPr>
            </a:lvl1pPr>
            <a:lvl2pPr marL="0" indent="457200">
              <a:spcBef>
                <a:spcPts val="600"/>
              </a:spcBef>
              <a:buSzTx/>
              <a:buFontTx/>
              <a:buNone/>
              <a:defRPr sz="2800">
                <a:solidFill>
                  <a:srgbClr val="303030"/>
                </a:solidFill>
                <a:latin typeface="Times New Roman"/>
                <a:ea typeface="Times New Roman"/>
                <a:cs typeface="Times New Roman"/>
                <a:sym typeface="Times New Roman"/>
              </a:defRPr>
            </a:lvl2pPr>
            <a:lvl3pPr marL="0" indent="914400">
              <a:spcBef>
                <a:spcPts val="600"/>
              </a:spcBef>
              <a:buSzTx/>
              <a:buFontTx/>
              <a:buNone/>
              <a:defRPr sz="2800">
                <a:solidFill>
                  <a:srgbClr val="303030"/>
                </a:solidFill>
                <a:latin typeface="Times New Roman"/>
                <a:ea typeface="Times New Roman"/>
                <a:cs typeface="Times New Roman"/>
                <a:sym typeface="Times New Roman"/>
              </a:defRPr>
            </a:lvl3pPr>
            <a:lvl4pPr marL="0" indent="1371600">
              <a:spcBef>
                <a:spcPts val="600"/>
              </a:spcBef>
              <a:buSzTx/>
              <a:buFontTx/>
              <a:buNone/>
              <a:defRPr sz="2800">
                <a:solidFill>
                  <a:srgbClr val="303030"/>
                </a:solidFill>
                <a:latin typeface="Times New Roman"/>
                <a:ea typeface="Times New Roman"/>
                <a:cs typeface="Times New Roman"/>
                <a:sym typeface="Times New Roman"/>
              </a:defRPr>
            </a:lvl4pPr>
            <a:lvl5pPr marL="0" indent="1828800">
              <a:spcBef>
                <a:spcPts val="600"/>
              </a:spcBef>
              <a:buSzTx/>
              <a:buFontTx/>
              <a:buNone/>
              <a:defRPr sz="2800">
                <a:solidFill>
                  <a:srgbClr val="303030"/>
                </a:solidFill>
                <a:latin typeface="Times New Roman"/>
                <a:ea typeface="Times New Roman"/>
                <a:cs typeface="Times New Roman"/>
                <a:sym typeface="Times New Roman"/>
              </a:defRPr>
            </a:lvl5pPr>
          </a:lstStyle>
          <a:p>
            <a:pPr lvl="0">
              <a:defRPr sz="1800">
                <a:solidFill>
                  <a:srgbClr val="000000"/>
                </a:solidFill>
              </a:defRPr>
            </a:pPr>
            <a:r>
              <a:rPr sz="2800">
                <a:solidFill>
                  <a:srgbClr val="303030"/>
                </a:solidFill>
              </a:rPr>
              <a:t>Body Level One</a:t>
            </a:r>
          </a:p>
          <a:p>
            <a:pPr lvl="1">
              <a:defRPr sz="1800">
                <a:solidFill>
                  <a:srgbClr val="000000"/>
                </a:solidFill>
              </a:defRPr>
            </a:pPr>
            <a:r>
              <a:rPr sz="2800">
                <a:solidFill>
                  <a:srgbClr val="303030"/>
                </a:solidFill>
              </a:rPr>
              <a:t>Body Level Two</a:t>
            </a:r>
          </a:p>
          <a:p>
            <a:pPr lvl="2">
              <a:defRPr sz="1800">
                <a:solidFill>
                  <a:srgbClr val="000000"/>
                </a:solidFill>
              </a:defRPr>
            </a:pPr>
            <a:r>
              <a:rPr sz="2800">
                <a:solidFill>
                  <a:srgbClr val="303030"/>
                </a:solidFill>
              </a:rPr>
              <a:t>Body Level Three</a:t>
            </a:r>
          </a:p>
          <a:p>
            <a:pPr lvl="3">
              <a:defRPr sz="1800">
                <a:solidFill>
                  <a:srgbClr val="000000"/>
                </a:solidFill>
              </a:defRPr>
            </a:pPr>
            <a:r>
              <a:rPr sz="2800">
                <a:solidFill>
                  <a:srgbClr val="303030"/>
                </a:solidFill>
              </a:rPr>
              <a:t>Body Level Four</a:t>
            </a:r>
          </a:p>
          <a:p>
            <a:pPr lvl="4">
              <a:defRPr sz="1800">
                <a:solidFill>
                  <a:srgbClr val="000000"/>
                </a:solidFill>
              </a:defRPr>
            </a:pPr>
            <a:r>
              <a:rPr sz="2800">
                <a:solidFill>
                  <a:srgbClr val="303030"/>
                </a:solidFill>
              </a:rPr>
              <a:t>Body Level Five</a:t>
            </a:r>
          </a:p>
        </p:txBody>
      </p:sp>
      <p:sp>
        <p:nvSpPr>
          <p:cNvPr id="84" name="Shape 84"/>
          <p:cNvSpPr>
            <a:spLocks noGrp="1"/>
          </p:cNvSpPr>
          <p:nvPr>
            <p:ph type="sldNum" sz="quarter" idx="2"/>
          </p:nvPr>
        </p:nvSpPr>
        <p:spPr>
          <a:xfrm>
            <a:off x="7494183" y="5541382"/>
            <a:ext cx="730547" cy="455966"/>
          </a:xfrm>
          <a:prstGeom prst="rect">
            <a:avLst/>
          </a:prstGeom>
        </p:spPr>
        <p:txBody>
          <a:bodyPr lIns="43832" tIns="43832" rIns="43832" bIns="43832"/>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
        <p:nvSpPr>
          <p:cNvPr id="85" name="Shape 85"/>
          <p:cNvSpPr/>
          <p:nvPr/>
        </p:nvSpPr>
        <p:spPr>
          <a:xfrm>
            <a:off x="933881" y="6058965"/>
            <a:ext cx="7232406" cy="26301"/>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p:nvPr/>
        </p:nvSpPr>
        <p:spPr>
          <a:xfrm>
            <a:off x="777240" y="0"/>
            <a:ext cx="7543801" cy="381000"/>
          </a:xfrm>
          <a:prstGeom prst="rect">
            <a:avLst/>
          </a:prstGeom>
          <a:solidFill>
            <a:srgbClr val="AD0101"/>
          </a:solidFill>
          <a:ln w="12700">
            <a:miter lim="400000"/>
          </a:ln>
        </p:spPr>
        <p:txBody>
          <a:bodyPr lIns="0" tIns="0" rIns="0" bIns="0" anchor="ctr"/>
          <a:lstStyle/>
          <a:p>
            <a:pPr lvl="0">
              <a:defRPr>
                <a:solidFill>
                  <a:srgbClr val="FFFFFF"/>
                </a:solidFill>
                <a:latin typeface="Times New Roman"/>
                <a:ea typeface="Times New Roman"/>
                <a:cs typeface="Times New Roman"/>
                <a:sym typeface="Times New Roman"/>
              </a:defRPr>
            </a:pPr>
            <a:endParaRPr/>
          </a:p>
        </p:txBody>
      </p:sp>
      <p:sp>
        <p:nvSpPr>
          <p:cNvPr id="88" name="Shape 88"/>
          <p:cNvSpPr/>
          <p:nvPr/>
        </p:nvSpPr>
        <p:spPr>
          <a:xfrm>
            <a:off x="777240" y="6172200"/>
            <a:ext cx="7543801" cy="27432"/>
          </a:xfrm>
          <a:prstGeom prst="rect">
            <a:avLst/>
          </a:prstGeom>
          <a:solidFill>
            <a:srgbClr val="AD0101"/>
          </a:solidFill>
          <a:ln w="12700">
            <a:miter lim="400000"/>
          </a:ln>
        </p:spPr>
        <p:txBody>
          <a:bodyPr lIns="0" tIns="0" rIns="0" bIns="0" anchor="ctr"/>
          <a:lstStyle/>
          <a:p>
            <a:pPr lvl="0">
              <a:defRPr>
                <a:solidFill>
                  <a:srgbClr val="FFFFFF"/>
                </a:solidFill>
                <a:latin typeface="Times New Roman"/>
                <a:ea typeface="Times New Roman"/>
                <a:cs typeface="Times New Roman"/>
                <a:sym typeface="Times New Roman"/>
              </a:defRPr>
            </a:pPr>
            <a:endParaRPr/>
          </a:p>
        </p:txBody>
      </p:sp>
      <p:sp>
        <p:nvSpPr>
          <p:cNvPr id="89" name="Shape 89"/>
          <p:cNvSpPr>
            <a:spLocks noGrp="1"/>
          </p:cNvSpPr>
          <p:nvPr>
            <p:ph type="title"/>
          </p:nvPr>
        </p:nvSpPr>
        <p:spPr>
          <a:xfrm>
            <a:off x="762000" y="4572000"/>
            <a:ext cx="6781800" cy="1600200"/>
          </a:xfrm>
          <a:prstGeom prst="rect">
            <a:avLst/>
          </a:prstGeom>
        </p:spPr>
        <p:txBody>
          <a:bodyPr lIns="0" tIns="0" rIns="0" bIns="0"/>
          <a:lstStyle>
            <a:lvl1pPr>
              <a:defRPr sz="5400" b="0">
                <a:solidFill>
                  <a:srgbClr val="262626"/>
                </a:solidFill>
                <a:latin typeface="Impact"/>
                <a:ea typeface="Impact"/>
                <a:cs typeface="Impact"/>
                <a:sym typeface="Impact"/>
              </a:defRPr>
            </a:lvl1pPr>
          </a:lstStyle>
          <a:p>
            <a:pPr lvl="0">
              <a:defRPr sz="1800">
                <a:solidFill>
                  <a:srgbClr val="000000"/>
                </a:solidFill>
              </a:defRPr>
            </a:pPr>
            <a:r>
              <a:rPr sz="5400">
                <a:solidFill>
                  <a:srgbClr val="262626"/>
                </a:solidFill>
              </a:rPr>
              <a:t>Title Text</a:t>
            </a:r>
          </a:p>
        </p:txBody>
      </p:sp>
      <p:sp>
        <p:nvSpPr>
          <p:cNvPr id="90" name="Shape 90"/>
          <p:cNvSpPr>
            <a:spLocks noGrp="1"/>
          </p:cNvSpPr>
          <p:nvPr>
            <p:ph type="sldNum" sz="quarter" idx="2"/>
          </p:nvPr>
        </p:nvSpPr>
        <p:spPr>
          <a:xfrm>
            <a:off x="7620000" y="5640260"/>
            <a:ext cx="762000" cy="459741"/>
          </a:xfrm>
          <a:prstGeom prst="rect">
            <a:avLst/>
          </a:prstGeom>
        </p:spPr>
        <p:txBody>
          <a:bodyPr lIns="0" tIns="0" rIns="0" bIns="0"/>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 name="Shape 13"/>
          <p:cNvSpPr>
            <a:spLocks noGrp="1"/>
          </p:cNvSpPr>
          <p:nvPr>
            <p:ph type="title"/>
          </p:nvPr>
        </p:nvSpPr>
        <p:spPr>
          <a:xfrm>
            <a:off x="457200" y="92076"/>
            <a:ext cx="8229600" cy="1508125"/>
          </a:xfrm>
          <a:prstGeom prst="rect">
            <a:avLst/>
          </a:prstGeom>
        </p:spPr>
        <p:txBody>
          <a:bodyPr anchor="ctr"/>
          <a:lstStyle>
            <a:lvl1pPr algn="ctr">
              <a:defRPr b="0"/>
            </a:lvl1pPr>
          </a:lstStyle>
          <a:p>
            <a:pPr lvl="0">
              <a:defRPr sz="1800"/>
            </a:pPr>
            <a:r>
              <a:rPr sz="4400"/>
              <a:t>Title Text</a:t>
            </a:r>
          </a:p>
        </p:txBody>
      </p:sp>
      <p:sp>
        <p:nvSpPr>
          <p:cNvPr id="14" name="Shape 14"/>
          <p:cNvSpPr>
            <a:spLocks noGrp="1"/>
          </p:cNvSpPr>
          <p:nvPr>
            <p:ph type="body" idx="1"/>
          </p:nvPr>
        </p:nvSpPr>
        <p:spPr>
          <a:xfrm>
            <a:off x="457200" y="1600200"/>
            <a:ext cx="8229600" cy="525780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5" name="Shape 15"/>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92" name="Shape 92"/>
          <p:cNvSpPr>
            <a:spLocks noGrp="1"/>
          </p:cNvSpPr>
          <p:nvPr>
            <p:ph type="title"/>
          </p:nvPr>
        </p:nvSpPr>
        <p:spPr>
          <a:xfrm>
            <a:off x="457200" y="92076"/>
            <a:ext cx="8229600" cy="1508125"/>
          </a:xfrm>
          <a:prstGeom prst="rect">
            <a:avLst/>
          </a:prstGeom>
        </p:spPr>
        <p:txBody>
          <a:bodyPr lIns="0" tIns="0" rIns="0" bIns="0" anchor="ctr"/>
          <a:lstStyle>
            <a:lvl1pPr algn="ctr">
              <a:defRPr b="0"/>
            </a:lvl1pPr>
          </a:lstStyle>
          <a:p>
            <a:pPr lvl="0">
              <a:defRPr sz="1800"/>
            </a:pPr>
            <a:r>
              <a:rPr sz="4400"/>
              <a:t>Title Text</a:t>
            </a:r>
          </a:p>
        </p:txBody>
      </p:sp>
      <p:sp>
        <p:nvSpPr>
          <p:cNvPr id="93" name="Shape 93"/>
          <p:cNvSpPr>
            <a:spLocks noGrp="1"/>
          </p:cNvSpPr>
          <p:nvPr>
            <p:ph type="body" idx="1"/>
          </p:nvPr>
        </p:nvSpPr>
        <p:spPr>
          <a:xfrm>
            <a:off x="457200" y="1600200"/>
            <a:ext cx="8229600" cy="5257800"/>
          </a:xfrm>
          <a:prstGeom prst="rect">
            <a:avLst/>
          </a:prstGeom>
        </p:spPr>
        <p:txBody>
          <a:bodyPr lIns="0" tIns="0" rIns="0" bIns="0"/>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94" name="Shape 94"/>
          <p:cNvSpPr>
            <a:spLocks noGrp="1"/>
          </p:cNvSpPr>
          <p:nvPr>
            <p:ph type="sldNum" sz="quarter" idx="2"/>
          </p:nvPr>
        </p:nvSpPr>
        <p:spPr>
          <a:xfrm>
            <a:off x="6553200" y="6404292"/>
            <a:ext cx="2133600" cy="269241"/>
          </a:xfrm>
          <a:prstGeom prst="rect">
            <a:avLst/>
          </a:prstGeom>
        </p:spPr>
        <p:txBody>
          <a:bodyPr lIns="0" tIns="0" rIns="0" bIns="0"/>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Shape 96"/>
          <p:cNvSpPr/>
          <p:nvPr/>
        </p:nvSpPr>
        <p:spPr>
          <a:xfrm>
            <a:off x="933881" y="141543"/>
            <a:ext cx="7232406" cy="365274"/>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97" name="Shape 97"/>
          <p:cNvSpPr/>
          <p:nvPr/>
        </p:nvSpPr>
        <p:spPr>
          <a:xfrm>
            <a:off x="933881" y="6058965"/>
            <a:ext cx="7232406" cy="26301"/>
          </a:xfrm>
          <a:prstGeom prst="rect">
            <a:avLst/>
          </a:prstGeom>
          <a:solidFill>
            <a:srgbClr val="AD0101"/>
          </a:solidFill>
          <a:ln w="12700">
            <a:miter lim="400000"/>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98" name="Shape 98"/>
          <p:cNvSpPr>
            <a:spLocks noGrp="1"/>
          </p:cNvSpPr>
          <p:nvPr>
            <p:ph type="sldNum" sz="quarter" idx="2"/>
          </p:nvPr>
        </p:nvSpPr>
        <p:spPr>
          <a:xfrm>
            <a:off x="7494183" y="5541382"/>
            <a:ext cx="730547" cy="455966"/>
          </a:xfrm>
          <a:prstGeom prst="rect">
            <a:avLst/>
          </a:prstGeom>
        </p:spPr>
        <p:txBody>
          <a:bodyPr lIns="43832" tIns="43832" rIns="43832" bIns="43832"/>
          <a:lstStyle>
            <a:lvl1pPr>
              <a:defRPr sz="2400">
                <a:solidFill>
                  <a:srgbClr val="262626"/>
                </a:solidFill>
                <a:latin typeface="Impact"/>
                <a:ea typeface="Impact"/>
                <a:cs typeface="Impact"/>
                <a:sym typeface="Impact"/>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7" name="Shape 17"/>
          <p:cNvSpPr>
            <a:spLocks noGrp="1"/>
          </p:cNvSpPr>
          <p:nvPr>
            <p:ph type="title"/>
          </p:nvPr>
        </p:nvSpPr>
        <p:spPr>
          <a:xfrm>
            <a:off x="722312" y="4406900"/>
            <a:ext cx="7772401" cy="1362075"/>
          </a:xfrm>
          <a:prstGeom prst="rect">
            <a:avLst/>
          </a:prstGeom>
        </p:spPr>
        <p:txBody>
          <a:bodyPr anchor="t"/>
          <a:lstStyle>
            <a:lvl1pPr>
              <a:defRPr sz="4000" cap="all"/>
            </a:lvl1pPr>
          </a:lstStyle>
          <a:p>
            <a:pPr lvl="0">
              <a:defRPr sz="1800" b="0" cap="none"/>
            </a:pPr>
            <a:r>
              <a:rPr sz="4000" b="1" cap="all"/>
              <a:t>Title Text</a:t>
            </a:r>
          </a:p>
        </p:txBody>
      </p:sp>
      <p:sp>
        <p:nvSpPr>
          <p:cNvPr id="18" name="Shape 18"/>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9" name="Shape 19"/>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 name="Shape 21"/>
          <p:cNvSpPr>
            <a:spLocks noGrp="1"/>
          </p:cNvSpPr>
          <p:nvPr>
            <p:ph type="title"/>
          </p:nvPr>
        </p:nvSpPr>
        <p:spPr>
          <a:xfrm>
            <a:off x="457200" y="92076"/>
            <a:ext cx="8229600" cy="1508125"/>
          </a:xfrm>
          <a:prstGeom prst="rect">
            <a:avLst/>
          </a:prstGeom>
        </p:spPr>
        <p:txBody>
          <a:bodyPr anchor="ctr"/>
          <a:lstStyle>
            <a:lvl1pPr algn="ctr">
              <a:defRPr b="0"/>
            </a:lvl1pPr>
          </a:lstStyle>
          <a:p>
            <a:pPr lvl="0">
              <a:defRPr sz="1800"/>
            </a:pPr>
            <a:r>
              <a:rPr sz="4400"/>
              <a:t>Title Text</a:t>
            </a:r>
          </a:p>
        </p:txBody>
      </p:sp>
      <p:sp>
        <p:nvSpPr>
          <p:cNvPr id="22" name="Shape 22"/>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3" name="Shape 23"/>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5" name="Shape 25"/>
          <p:cNvSpPr>
            <a:spLocks noGrp="1"/>
          </p:cNvSpPr>
          <p:nvPr>
            <p:ph type="title"/>
          </p:nvPr>
        </p:nvSpPr>
        <p:spPr>
          <a:xfrm>
            <a:off x="457200" y="256810"/>
            <a:ext cx="8229600" cy="1178656"/>
          </a:xfrm>
          <a:prstGeom prst="rect">
            <a:avLst/>
          </a:prstGeom>
        </p:spPr>
        <p:txBody>
          <a:bodyPr anchor="ctr"/>
          <a:lstStyle>
            <a:lvl1pPr algn="ctr">
              <a:defRPr b="0"/>
            </a:lvl1pPr>
          </a:lstStyle>
          <a:p>
            <a:pPr lvl="0">
              <a:defRPr sz="1800"/>
            </a:pPr>
            <a:r>
              <a:rPr sz="4400"/>
              <a:t>Title Text</a:t>
            </a:r>
          </a:p>
        </p:txBody>
      </p:sp>
      <p:sp>
        <p:nvSpPr>
          <p:cNvPr id="26" name="Shape 26"/>
          <p:cNvSpPr>
            <a:spLocks noGrp="1"/>
          </p:cNvSpPr>
          <p:nvPr>
            <p:ph type="body" idx="1"/>
          </p:nvPr>
        </p:nvSpPr>
        <p:spPr>
          <a:xfrm>
            <a:off x="457200" y="1435465"/>
            <a:ext cx="4040188" cy="739411"/>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7" name="Shape 27"/>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9" name="Shape 29"/>
          <p:cNvSpPr>
            <a:spLocks noGrp="1"/>
          </p:cNvSpPr>
          <p:nvPr>
            <p:ph type="title"/>
          </p:nvPr>
        </p:nvSpPr>
        <p:spPr>
          <a:xfrm>
            <a:off x="457200" y="92076"/>
            <a:ext cx="8229600" cy="1508125"/>
          </a:xfrm>
          <a:prstGeom prst="rect">
            <a:avLst/>
          </a:prstGeom>
        </p:spPr>
        <p:txBody>
          <a:bodyPr anchor="ctr"/>
          <a:lstStyle>
            <a:lvl1pPr algn="ctr">
              <a:defRPr b="0"/>
            </a:lvl1pPr>
          </a:lstStyle>
          <a:p>
            <a:pPr lvl="0">
              <a:defRPr sz="1800"/>
            </a:pPr>
            <a:r>
              <a:rPr sz="4400"/>
              <a:t>Title Text</a:t>
            </a:r>
          </a:p>
        </p:txBody>
      </p:sp>
      <p:sp>
        <p:nvSpPr>
          <p:cNvPr id="30" name="Shape 30"/>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2" name="Shape 32"/>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4" name="Shape 34"/>
          <p:cNvSpPr>
            <a:spLocks noGrp="1"/>
          </p:cNvSpPr>
          <p:nvPr>
            <p:ph type="title"/>
          </p:nvPr>
        </p:nvSpPr>
        <p:spPr>
          <a:xfrm>
            <a:off x="457200" y="0"/>
            <a:ext cx="3008314" cy="1435100"/>
          </a:xfrm>
          <a:prstGeom prst="rect">
            <a:avLst/>
          </a:prstGeom>
        </p:spPr>
        <p:txBody>
          <a:bodyPr/>
          <a:lstStyle>
            <a:lvl1pPr>
              <a:defRPr sz="2000"/>
            </a:lvl1pPr>
          </a:lstStyle>
          <a:p>
            <a:pPr lvl="0">
              <a:defRPr sz="1800" b="0"/>
            </a:pPr>
            <a:r>
              <a:rPr sz="2000" b="1"/>
              <a:t>Title Text</a:t>
            </a:r>
          </a:p>
        </p:txBody>
      </p:sp>
      <p:sp>
        <p:nvSpPr>
          <p:cNvPr id="35" name="Shape 35"/>
          <p:cNvSpPr>
            <a:spLocks noGrp="1"/>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 name="Shape 36"/>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88" y="4800600"/>
            <a:ext cx="5486401" cy="566738"/>
          </a:xfrm>
          <a:prstGeom prst="rect">
            <a:avLst/>
          </a:prstGeom>
        </p:spPr>
        <p:txBody>
          <a:bodyPr/>
          <a:lstStyle>
            <a:lvl1pPr>
              <a:defRPr sz="2000"/>
            </a:lvl1pPr>
          </a:lstStyle>
          <a:p>
            <a:pPr lvl="0">
              <a:defRPr sz="1800" b="0"/>
            </a:pPr>
            <a:r>
              <a:rPr sz="2000" b="1"/>
              <a:t>Title Text</a:t>
            </a:r>
          </a:p>
        </p:txBody>
      </p:sp>
      <p:sp>
        <p:nvSpPr>
          <p:cNvPr id="39" name="Shape 39"/>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0" name="Shape 40"/>
          <p:cNvSpPr>
            <a:spLocks noGrp="1"/>
          </p:cNvSpPr>
          <p:nvPr>
            <p:ph type="sldNum" sz="quarter" idx="2"/>
          </p:nvPr>
        </p:nvSpPr>
        <p:spPr>
          <a:xfrm>
            <a:off x="6553200" y="6404292"/>
            <a:ext cx="2133600" cy="269241"/>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74467" y="1600200"/>
            <a:ext cx="8718014"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 name="Shape 3"/>
          <p:cNvSpPr>
            <a:spLocks noGrp="1"/>
          </p:cNvSpPr>
          <p:nvPr>
            <p:ph type="title"/>
          </p:nvPr>
        </p:nvSpPr>
        <p:spPr>
          <a:xfrm>
            <a:off x="1250510" y="0"/>
            <a:ext cx="7436289" cy="119675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lvl="0">
              <a:defRPr sz="1800" b="0"/>
            </a:pPr>
            <a:r>
              <a:rPr sz="4400" b="1"/>
              <a:t>Title Text</a:t>
            </a:r>
          </a:p>
        </p:txBody>
      </p:sp>
      <p:sp>
        <p:nvSpPr>
          <p:cNvPr id="4" name="Shape 4"/>
          <p:cNvSpPr>
            <a:spLocks noGrp="1"/>
          </p:cNvSpPr>
          <p:nvPr>
            <p:ph type="sldNum" sz="quarter" idx="2"/>
          </p:nvPr>
        </p:nvSpPr>
        <p:spPr>
          <a:xfrm>
            <a:off x="8671683" y="6546914"/>
            <a:ext cx="442393" cy="269241"/>
          </a:xfrm>
          <a:prstGeom prst="rect">
            <a:avLst/>
          </a:prstGeom>
          <a:ln w="12700">
            <a:miter lim="400000"/>
          </a:ln>
        </p:spPr>
        <p:txBody>
          <a:bodyPr lIns="45719" rIns="45719"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a:p>
        </p:txBody>
      </p:sp>
      <p:grpSp>
        <p:nvGrpSpPr>
          <p:cNvPr id="7" name="Group 7"/>
          <p:cNvGrpSpPr/>
          <p:nvPr/>
        </p:nvGrpSpPr>
        <p:grpSpPr>
          <a:xfrm>
            <a:off x="107504" y="116632"/>
            <a:ext cx="1143007" cy="1134001"/>
            <a:chOff x="0" y="0"/>
            <a:chExt cx="1143006" cy="1134000"/>
          </a:xfrm>
        </p:grpSpPr>
        <p:sp>
          <p:nvSpPr>
            <p:cNvPr id="5" name="Shape 5"/>
            <p:cNvSpPr/>
            <p:nvPr/>
          </p:nvSpPr>
          <p:spPr>
            <a:xfrm>
              <a:off x="0" y="915560"/>
              <a:ext cx="1143007" cy="218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800" b="1">
                  <a:solidFill>
                    <a:srgbClr val="0D0D0D"/>
                  </a:solidFill>
                  <a:latin typeface="Trebuchet MS"/>
                  <a:ea typeface="Trebuchet MS"/>
                  <a:cs typeface="Trebuchet MS"/>
                  <a:sym typeface="Trebuchet MS"/>
                </a:defRPr>
              </a:lvl1pPr>
            </a:lstStyle>
            <a:p>
              <a:pPr lvl="0">
                <a:defRPr sz="1800" b="0">
                  <a:solidFill>
                    <a:srgbClr val="000000"/>
                  </a:solidFill>
                </a:defRPr>
              </a:pPr>
              <a:r>
                <a:rPr sz="800" b="1">
                  <a:solidFill>
                    <a:srgbClr val="0D0D0D"/>
                  </a:solidFill>
                </a:rPr>
                <a:t>MENTERI KESEHATAN</a:t>
              </a:r>
            </a:p>
          </p:txBody>
        </p:sp>
        <p:pic>
          <p:nvPicPr>
            <p:cNvPr id="6" name="image1.png" descr="D:\Presidential Transition Team\091023 Sidang Kabient ke-1\garuda_pacasila.png"/>
            <p:cNvPicPr/>
            <p:nvPr/>
          </p:nvPicPr>
          <p:blipFill>
            <a:blip r:embed="rId23">
              <a:extLst/>
            </a:blip>
            <a:stretch>
              <a:fillRect/>
            </a:stretch>
          </p:blipFill>
          <p:spPr>
            <a:xfrm>
              <a:off x="66964" y="0"/>
              <a:ext cx="920179" cy="890014"/>
            </a:xfrm>
            <a:prstGeom prst="rect">
              <a:avLst/>
            </a:prstGeom>
            <a:ln w="12700" cap="flat">
              <a:noFill/>
              <a:miter lim="400000"/>
            </a:ln>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a:defRPr sz="4400" b="1">
          <a:latin typeface="Calibri"/>
          <a:ea typeface="Calibri"/>
          <a:cs typeface="Calibri"/>
          <a:sym typeface="Calibri"/>
        </a:defRPr>
      </a:lvl1pPr>
      <a:lvl2pPr>
        <a:defRPr sz="4400" b="1">
          <a:latin typeface="Calibri"/>
          <a:ea typeface="Calibri"/>
          <a:cs typeface="Calibri"/>
          <a:sym typeface="Calibri"/>
        </a:defRPr>
      </a:lvl2pPr>
      <a:lvl3pPr>
        <a:defRPr sz="4400" b="1">
          <a:latin typeface="Calibri"/>
          <a:ea typeface="Calibri"/>
          <a:cs typeface="Calibri"/>
          <a:sym typeface="Calibri"/>
        </a:defRPr>
      </a:lvl3pPr>
      <a:lvl4pPr>
        <a:defRPr sz="4400" b="1">
          <a:latin typeface="Calibri"/>
          <a:ea typeface="Calibri"/>
          <a:cs typeface="Calibri"/>
          <a:sym typeface="Calibri"/>
        </a:defRPr>
      </a:lvl4pPr>
      <a:lvl5pPr>
        <a:defRPr sz="4400" b="1">
          <a:latin typeface="Calibri"/>
          <a:ea typeface="Calibri"/>
          <a:cs typeface="Calibri"/>
          <a:sym typeface="Calibri"/>
        </a:defRPr>
      </a:lvl5pPr>
      <a:lvl6pPr>
        <a:defRPr sz="4400" b="1">
          <a:latin typeface="Calibri"/>
          <a:ea typeface="Calibri"/>
          <a:cs typeface="Calibri"/>
          <a:sym typeface="Calibri"/>
        </a:defRPr>
      </a:lvl6pPr>
      <a:lvl7pPr>
        <a:defRPr sz="4400" b="1">
          <a:latin typeface="Calibri"/>
          <a:ea typeface="Calibri"/>
          <a:cs typeface="Calibri"/>
          <a:sym typeface="Calibri"/>
        </a:defRPr>
      </a:lvl7pPr>
      <a:lvl8pPr>
        <a:defRPr sz="4400" b="1">
          <a:latin typeface="Calibri"/>
          <a:ea typeface="Calibri"/>
          <a:cs typeface="Calibri"/>
          <a:sym typeface="Calibri"/>
        </a:defRPr>
      </a:lvl8pPr>
      <a:lvl9pPr>
        <a:defRPr sz="4400" b="1">
          <a:latin typeface="Calibri"/>
          <a:ea typeface="Calibri"/>
          <a:cs typeface="Calibri"/>
          <a:sym typeface="Calibri"/>
        </a:defRPr>
      </a:lvl9pPr>
    </p:titleStyle>
    <p:bodyStyle>
      <a:lvl1pPr marL="342900" indent="-342900">
        <a:spcBef>
          <a:spcPts val="500"/>
        </a:spcBef>
        <a:buSzPct val="100000"/>
        <a:buFont typeface="Arial"/>
        <a:buChar char="•"/>
        <a:defRPr sz="2400">
          <a:latin typeface="Calibri"/>
          <a:ea typeface="Calibri"/>
          <a:cs typeface="Calibri"/>
          <a:sym typeface="Calibri"/>
        </a:defRPr>
      </a:lvl1pPr>
      <a:lvl2pPr marL="742950" indent="-285750">
        <a:spcBef>
          <a:spcPts val="500"/>
        </a:spcBef>
        <a:buSzPct val="100000"/>
        <a:buFont typeface="Arial"/>
        <a:buChar char="–"/>
        <a:defRPr sz="2400">
          <a:latin typeface="Calibri"/>
          <a:ea typeface="Calibri"/>
          <a:cs typeface="Calibri"/>
          <a:sym typeface="Calibri"/>
        </a:defRPr>
      </a:lvl2pPr>
      <a:lvl3pPr marL="1143000" indent="-228600">
        <a:spcBef>
          <a:spcPts val="500"/>
        </a:spcBef>
        <a:buSzPct val="100000"/>
        <a:buFont typeface="Arial"/>
        <a:buChar char="•"/>
        <a:defRPr sz="2400">
          <a:latin typeface="Calibri"/>
          <a:ea typeface="Calibri"/>
          <a:cs typeface="Calibri"/>
          <a:sym typeface="Calibri"/>
        </a:defRPr>
      </a:lvl3pPr>
      <a:lvl4pPr marL="1600200" indent="-228600">
        <a:spcBef>
          <a:spcPts val="500"/>
        </a:spcBef>
        <a:buSzPct val="100000"/>
        <a:buFont typeface="Arial"/>
        <a:buChar char="–"/>
        <a:defRPr sz="2400">
          <a:latin typeface="Calibri"/>
          <a:ea typeface="Calibri"/>
          <a:cs typeface="Calibri"/>
          <a:sym typeface="Calibri"/>
        </a:defRPr>
      </a:lvl4pPr>
      <a:lvl5pPr marL="2057400" indent="-228600">
        <a:spcBef>
          <a:spcPts val="500"/>
        </a:spcBef>
        <a:buSzPct val="100000"/>
        <a:buFont typeface="Arial"/>
        <a:buChar char="»"/>
        <a:defRPr sz="2400">
          <a:latin typeface="Calibri"/>
          <a:ea typeface="Calibri"/>
          <a:cs typeface="Calibri"/>
          <a:sym typeface="Calibri"/>
        </a:defRPr>
      </a:lvl5pPr>
      <a:lvl6pPr marL="2560320" indent="-274320">
        <a:spcBef>
          <a:spcPts val="500"/>
        </a:spcBef>
        <a:buSzPct val="100000"/>
        <a:buFont typeface="Arial"/>
        <a:buChar char="•"/>
        <a:defRPr sz="2400">
          <a:latin typeface="Calibri"/>
          <a:ea typeface="Calibri"/>
          <a:cs typeface="Calibri"/>
          <a:sym typeface="Calibri"/>
        </a:defRPr>
      </a:lvl6pPr>
      <a:lvl7pPr marL="3017520" indent="-274320">
        <a:spcBef>
          <a:spcPts val="500"/>
        </a:spcBef>
        <a:buSzPct val="100000"/>
        <a:buFont typeface="Arial"/>
        <a:buChar char="•"/>
        <a:defRPr sz="2400">
          <a:latin typeface="Calibri"/>
          <a:ea typeface="Calibri"/>
          <a:cs typeface="Calibri"/>
          <a:sym typeface="Calibri"/>
        </a:defRPr>
      </a:lvl7pPr>
      <a:lvl8pPr marL="3474720" indent="-274320">
        <a:spcBef>
          <a:spcPts val="500"/>
        </a:spcBef>
        <a:buSzPct val="100000"/>
        <a:buFont typeface="Arial"/>
        <a:buChar char="•"/>
        <a:defRPr sz="2400">
          <a:latin typeface="Calibri"/>
          <a:ea typeface="Calibri"/>
          <a:cs typeface="Calibri"/>
          <a:sym typeface="Calibri"/>
        </a:defRPr>
      </a:lvl8pPr>
      <a:lvl9pPr marL="3931920" indent="-274320">
        <a:spcBef>
          <a:spcPts val="500"/>
        </a:spcBef>
        <a:buSzPct val="100000"/>
        <a:buFont typeface="Arial"/>
        <a:buChar char="•"/>
        <a:defRPr sz="24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685800" y="1371599"/>
            <a:ext cx="7772400" cy="2057401"/>
          </a:xfrm>
          <a:prstGeom prst="rect">
            <a:avLst/>
          </a:prstGeom>
        </p:spPr>
        <p:txBody>
          <a:bodyPr/>
          <a:lstStyle/>
          <a:p>
            <a:pPr lvl="0">
              <a:defRPr sz="1800"/>
            </a:pPr>
            <a:r>
              <a:rPr sz="2500">
                <a:latin typeface="Berlin Sans FB"/>
                <a:ea typeface="Berlin Sans FB"/>
                <a:cs typeface="Berlin Sans FB"/>
                <a:sym typeface="Berlin Sans FB"/>
              </a:rPr>
              <a:t>Kebijakan Kementerian Kesehatan dalam Pelaksanaan PPSP2</a:t>
            </a:r>
            <a:br>
              <a:rPr sz="2500">
                <a:latin typeface="Berlin Sans FB"/>
                <a:ea typeface="Berlin Sans FB"/>
                <a:cs typeface="Berlin Sans FB"/>
                <a:sym typeface="Berlin Sans FB"/>
              </a:rPr>
            </a:br>
            <a:r>
              <a:rPr sz="2500">
                <a:latin typeface="Berlin Sans FB"/>
                <a:ea typeface="Berlin Sans FB"/>
                <a:cs typeface="Berlin Sans FB"/>
                <a:sym typeface="Berlin Sans FB"/>
              </a:rPr>
              <a:t>“Sanitasi Layak Sebagai Upaya Preventif Kesehatan” </a:t>
            </a:r>
            <a:br>
              <a:rPr sz="2500">
                <a:latin typeface="Berlin Sans FB"/>
                <a:ea typeface="Berlin Sans FB"/>
                <a:cs typeface="Berlin Sans FB"/>
                <a:sym typeface="Berlin Sans FB"/>
              </a:rPr>
            </a:br>
            <a:r>
              <a:rPr sz="2500">
                <a:latin typeface="Berlin Sans FB"/>
                <a:ea typeface="Berlin Sans FB"/>
                <a:cs typeface="Berlin Sans FB"/>
                <a:sym typeface="Berlin Sans FB"/>
              </a:rPr>
              <a:t>Menuju Universal Sanitation Access bagi Indonesia 2019</a:t>
            </a:r>
          </a:p>
        </p:txBody>
      </p:sp>
      <p:sp>
        <p:nvSpPr>
          <p:cNvPr id="103" name="Shape 103"/>
          <p:cNvSpPr>
            <a:spLocks noGrp="1"/>
          </p:cNvSpPr>
          <p:nvPr>
            <p:ph type="body" idx="1"/>
          </p:nvPr>
        </p:nvSpPr>
        <p:spPr>
          <a:xfrm>
            <a:off x="1524000" y="4038600"/>
            <a:ext cx="6400800" cy="1752600"/>
          </a:xfrm>
          <a:prstGeom prst="rect">
            <a:avLst/>
          </a:prstGeom>
        </p:spPr>
        <p:txBody>
          <a:bodyPr/>
          <a:lstStyle/>
          <a:p>
            <a:pPr lvl="0">
              <a:lnSpc>
                <a:spcPct val="80000"/>
              </a:lnSpc>
              <a:spcBef>
                <a:spcPts val="500"/>
              </a:spcBef>
              <a:defRPr sz="1800">
                <a:solidFill>
                  <a:srgbClr val="000000"/>
                </a:solidFill>
              </a:defRPr>
            </a:pPr>
            <a:r>
              <a:rPr sz="2100" b="1">
                <a:solidFill>
                  <a:srgbClr val="888888"/>
                </a:solidFill>
                <a:latin typeface="Superclarendon"/>
                <a:ea typeface="Superclarendon"/>
                <a:cs typeface="Superclarendon"/>
                <a:sym typeface="Superclarendon"/>
              </a:rPr>
              <a:t>Disampaikan oleh</a:t>
            </a:r>
          </a:p>
          <a:p>
            <a:pPr lvl="0">
              <a:lnSpc>
                <a:spcPct val="80000"/>
              </a:lnSpc>
              <a:spcBef>
                <a:spcPts val="500"/>
              </a:spcBef>
              <a:defRPr sz="1800">
                <a:solidFill>
                  <a:srgbClr val="000000"/>
                </a:solidFill>
              </a:defRPr>
            </a:pPr>
            <a:r>
              <a:rPr sz="2100" b="1">
                <a:solidFill>
                  <a:srgbClr val="888888"/>
                </a:solidFill>
                <a:latin typeface="Superclarendon"/>
                <a:ea typeface="Superclarendon"/>
                <a:cs typeface="Superclarendon"/>
                <a:sym typeface="Superclarendon"/>
              </a:rPr>
              <a:t>Direktur Penyehatan Lingkungan</a:t>
            </a:r>
          </a:p>
          <a:p>
            <a:pPr lvl="0">
              <a:lnSpc>
                <a:spcPct val="80000"/>
              </a:lnSpc>
              <a:spcBef>
                <a:spcPts val="500"/>
              </a:spcBef>
              <a:defRPr sz="1800">
                <a:solidFill>
                  <a:srgbClr val="000000"/>
                </a:solidFill>
              </a:defRPr>
            </a:pPr>
            <a:r>
              <a:rPr sz="2100" b="1">
                <a:solidFill>
                  <a:srgbClr val="888888"/>
                </a:solidFill>
                <a:latin typeface="Superclarendon"/>
                <a:ea typeface="Superclarendon"/>
                <a:cs typeface="Superclarendon"/>
                <a:sym typeface="Superclarendon"/>
              </a:rPr>
              <a:t>Kementerian Kesehatan</a:t>
            </a:r>
          </a:p>
        </p:txBody>
      </p:sp>
      <p:pic>
        <p:nvPicPr>
          <p:cNvPr id="104" name="image2.png" descr="Logo 8 Kementerian"/>
          <p:cNvPicPr/>
          <p:nvPr/>
        </p:nvPicPr>
        <p:blipFill>
          <a:blip r:embed="rId2">
            <a:extLst/>
          </a:blip>
          <a:srcRect l="24785" r="66492" b="7427"/>
          <a:stretch>
            <a:fillRect/>
          </a:stretch>
        </p:blipFill>
        <p:spPr>
          <a:xfrm>
            <a:off x="238431" y="250740"/>
            <a:ext cx="762001" cy="935276"/>
          </a:xfrm>
          <a:prstGeom prst="rect">
            <a:avLst/>
          </a:prstGeom>
          <a:ln w="12700">
            <a:miter lim="400000"/>
          </a:ln>
        </p:spPr>
      </p:pic>
      <p:pic>
        <p:nvPicPr>
          <p:cNvPr id="105" name="image3.jpg" descr="Logo ppsp4"/>
          <p:cNvPicPr/>
          <p:nvPr/>
        </p:nvPicPr>
        <p:blipFill>
          <a:blip r:embed="rId3">
            <a:extLst/>
          </a:blip>
          <a:srcRect l="9035" t="21768" r="7912" b="35898"/>
          <a:stretch>
            <a:fillRect/>
          </a:stretch>
        </p:blipFill>
        <p:spPr>
          <a:xfrm>
            <a:off x="7543799" y="6359361"/>
            <a:ext cx="1456363" cy="498646"/>
          </a:xfrm>
          <a:prstGeom prst="rect">
            <a:avLst/>
          </a:prstGeom>
          <a:ln w="12700">
            <a:miter lim="400000"/>
          </a:ln>
          <a:effectLst>
            <a:outerShdw blurRad="190500" rotWithShape="0">
              <a:srgbClr val="000000">
                <a:alpha val="70000"/>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xfrm>
            <a:off x="395667" y="391432"/>
            <a:ext cx="8232341" cy="552286"/>
          </a:xfrm>
          <a:prstGeom prst="rect">
            <a:avLst/>
          </a:prstGeom>
        </p:spPr>
        <p:txBody>
          <a:bodyPr/>
          <a:lstStyle>
            <a:lvl1pPr algn="l">
              <a:defRPr sz="2200" b="1" i="1"/>
            </a:lvl1pPr>
          </a:lstStyle>
          <a:p>
            <a:pPr lvl="0">
              <a:defRPr sz="1800" b="0" i="0"/>
            </a:pPr>
            <a:r>
              <a:rPr sz="2200" b="1" i="1"/>
              <a:t>ARAH KEBIJAKAN DAN STRATEGI STBM</a:t>
            </a:r>
          </a:p>
        </p:txBody>
      </p:sp>
      <p:sp>
        <p:nvSpPr>
          <p:cNvPr id="244" name="Shape 244"/>
          <p:cNvSpPr>
            <a:spLocks noGrp="1"/>
          </p:cNvSpPr>
          <p:nvPr>
            <p:ph type="body" idx="1"/>
          </p:nvPr>
        </p:nvSpPr>
        <p:spPr>
          <a:xfrm>
            <a:off x="-1" y="874681"/>
            <a:ext cx="8232342" cy="1311678"/>
          </a:xfrm>
          <a:prstGeom prst="rect">
            <a:avLst/>
          </a:prstGeom>
        </p:spPr>
        <p:txBody>
          <a:bodyPr/>
          <a:lstStyle/>
          <a:p>
            <a:pPr lvl="0" algn="just">
              <a:spcBef>
                <a:spcPts val="400"/>
              </a:spcBef>
              <a:buSzTx/>
              <a:buNone/>
              <a:defRPr sz="1800"/>
            </a:pPr>
            <a:r>
              <a:rPr sz="2000"/>
              <a:t>      </a:t>
            </a:r>
            <a:r>
              <a:t>Sanitasi Total Berbasis Masyarakat (STBM) adalah pendekatan untuk merubah perilaku higiene dan sanitasi melalui pemberdayaan masyarakat dengan metode pemicuan. Pendekatan STBM memiliki indikator </a:t>
            </a:r>
            <a:r>
              <a:rPr i="1"/>
              <a:t>outcome</a:t>
            </a:r>
            <a:r>
              <a:t> dan indikator </a:t>
            </a:r>
            <a:r>
              <a:rPr i="1"/>
              <a:t>output</a:t>
            </a:r>
            <a:r>
              <a:t>.</a:t>
            </a:r>
          </a:p>
        </p:txBody>
      </p:sp>
      <p:sp>
        <p:nvSpPr>
          <p:cNvPr id="245" name="Shape 245"/>
          <p:cNvSpPr/>
          <p:nvPr/>
        </p:nvSpPr>
        <p:spPr>
          <a:xfrm>
            <a:off x="395667" y="1772144"/>
            <a:ext cx="8232341" cy="759393"/>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nchor="ctr">
            <a:normAutofit/>
          </a:bodyPr>
          <a:lstStyle/>
          <a:p>
            <a:pPr lvl="0" algn="l"/>
            <a:r>
              <a:rPr sz="2400" b="1">
                <a:latin typeface="Calibri"/>
                <a:ea typeface="Calibri"/>
                <a:cs typeface="Calibri"/>
                <a:sym typeface="Calibri"/>
              </a:rPr>
              <a:t>INDIKATOR </a:t>
            </a:r>
            <a:r>
              <a:rPr sz="2400" b="1" i="1">
                <a:latin typeface="Calibri"/>
                <a:ea typeface="Calibri"/>
                <a:cs typeface="Calibri"/>
                <a:sym typeface="Calibri"/>
              </a:rPr>
              <a:t>OUTPUT </a:t>
            </a:r>
            <a:r>
              <a:rPr sz="2400" b="1">
                <a:latin typeface="Calibri"/>
                <a:ea typeface="Calibri"/>
                <a:cs typeface="Calibri"/>
                <a:sym typeface="Calibri"/>
              </a:rPr>
              <a:t>STBM</a:t>
            </a:r>
          </a:p>
        </p:txBody>
      </p:sp>
      <p:sp>
        <p:nvSpPr>
          <p:cNvPr id="246" name="Shape 246"/>
          <p:cNvSpPr/>
          <p:nvPr/>
        </p:nvSpPr>
        <p:spPr>
          <a:xfrm>
            <a:off x="0" y="2048287"/>
            <a:ext cx="8823409" cy="3865996"/>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normAutofit/>
          </a:bodyPr>
          <a:lstStyle/>
          <a:p>
            <a:pPr lvl="0" algn="l" defTabSz="886968">
              <a:spcBef>
                <a:spcPts val="400"/>
              </a:spcBef>
            </a:pPr>
            <a:endParaRPr sz="1940">
              <a:latin typeface="Calibri"/>
              <a:ea typeface="Calibri"/>
              <a:cs typeface="Calibri"/>
              <a:sym typeface="Calibri"/>
            </a:endParaRPr>
          </a:p>
          <a:p>
            <a:pPr marL="332613" lvl="0" indent="-332613" algn="just" defTabSz="886968">
              <a:spcBef>
                <a:spcPts val="400"/>
              </a:spcBef>
              <a:buSzPct val="100000"/>
              <a:buFont typeface="Arial"/>
              <a:buChar char="•"/>
            </a:pPr>
            <a:r>
              <a:rPr sz="1746">
                <a:latin typeface="Calibri"/>
                <a:ea typeface="Calibri"/>
                <a:cs typeface="Calibri"/>
                <a:sym typeface="Calibri"/>
              </a:rPr>
              <a:t>Setiap individu dan komunitas mempunyai akses terhadap sarana sanitasi dasar sehingga dapat mewujudkan komunitas yang bebas dari buang air di sembarang tempat (SBS).</a:t>
            </a:r>
          </a:p>
          <a:p>
            <a:pPr marL="332613" lvl="0" indent="-332613" algn="just" defTabSz="886968">
              <a:spcBef>
                <a:spcPts val="400"/>
              </a:spcBef>
              <a:buSzPct val="100000"/>
              <a:buFont typeface="Arial"/>
              <a:buChar char="•"/>
            </a:pPr>
            <a:r>
              <a:rPr sz="1746">
                <a:latin typeface="Calibri"/>
                <a:ea typeface="Calibri"/>
                <a:cs typeface="Calibri"/>
                <a:sym typeface="Calibri"/>
              </a:rPr>
              <a:t>Setiap rumah tangga telah menerapkan pengelolaan air minum dan makanan yang aman di rumah tangga.</a:t>
            </a:r>
          </a:p>
          <a:p>
            <a:pPr marL="332613" lvl="0" indent="-332613" algn="just" defTabSz="886968">
              <a:spcBef>
                <a:spcPts val="400"/>
              </a:spcBef>
              <a:buSzPct val="100000"/>
              <a:buFont typeface="Arial"/>
              <a:buChar char="•"/>
            </a:pPr>
            <a:r>
              <a:rPr sz="1746">
                <a:latin typeface="Calibri"/>
                <a:ea typeface="Calibri"/>
                <a:cs typeface="Calibri"/>
                <a:sym typeface="Calibri"/>
              </a:rPr>
              <a:t>Setiap rumah tangga dan sarana pelayanan umum dalam suatu komunitas (seperti sekolah, kantor, rumah makan, puskesmas, pasar, terminal) tersedia fasilitas cuci tangan (air, sabun, sarana cuci tangan), sehingga semua orang mencuci tangan dengan benar.</a:t>
            </a:r>
          </a:p>
          <a:p>
            <a:pPr marL="332613" lvl="0" indent="-332613" algn="just" defTabSz="886968">
              <a:spcBef>
                <a:spcPts val="400"/>
              </a:spcBef>
              <a:buSzPct val="100000"/>
              <a:buFont typeface="Arial"/>
              <a:buChar char="•"/>
            </a:pPr>
            <a:r>
              <a:rPr sz="1746">
                <a:latin typeface="Calibri"/>
                <a:ea typeface="Calibri"/>
                <a:cs typeface="Calibri"/>
                <a:sym typeface="Calibri"/>
              </a:rPr>
              <a:t>Setiap rumah tangga mengelola limbahnya dengan benar.</a:t>
            </a:r>
          </a:p>
          <a:p>
            <a:pPr marL="332613" lvl="0" indent="-332613" algn="just" defTabSz="886968">
              <a:spcBef>
                <a:spcPts val="400"/>
              </a:spcBef>
              <a:buSzPct val="100000"/>
              <a:buFont typeface="Arial"/>
              <a:buChar char="•"/>
            </a:pPr>
            <a:r>
              <a:rPr sz="1746">
                <a:latin typeface="Calibri"/>
                <a:ea typeface="Calibri"/>
                <a:cs typeface="Calibri"/>
                <a:sym typeface="Calibri"/>
              </a:rPr>
              <a:t>Setiap rumah tangga mengelola sampahnya dengan benar.</a:t>
            </a:r>
          </a:p>
        </p:txBody>
      </p:sp>
      <p:sp>
        <p:nvSpPr>
          <p:cNvPr id="247" name="Shape 247"/>
          <p:cNvSpPr/>
          <p:nvPr/>
        </p:nvSpPr>
        <p:spPr>
          <a:xfrm>
            <a:off x="323635" y="5500068"/>
            <a:ext cx="8232341" cy="10629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normAutofit lnSpcReduction="10000"/>
          </a:bodyPr>
          <a:lstStyle/>
          <a:p>
            <a:pPr lvl="0" algn="l" defTabSz="896111"/>
            <a:r>
              <a:rPr sz="2352" b="1">
                <a:latin typeface="Calibri"/>
                <a:ea typeface="Calibri"/>
                <a:cs typeface="Calibri"/>
                <a:sym typeface="Calibri"/>
              </a:rPr>
              <a:t>INDIKATOR </a:t>
            </a:r>
            <a:r>
              <a:rPr sz="2352" b="1" i="1">
                <a:latin typeface="Calibri"/>
                <a:ea typeface="Calibri"/>
                <a:cs typeface="Calibri"/>
                <a:sym typeface="Calibri"/>
              </a:rPr>
              <a:t>OUTCOME </a:t>
            </a:r>
            <a:r>
              <a:rPr sz="2352" b="1">
                <a:latin typeface="Calibri"/>
                <a:ea typeface="Calibri"/>
                <a:cs typeface="Calibri"/>
                <a:sym typeface="Calibri"/>
              </a:rPr>
              <a:t>STBM</a:t>
            </a:r>
            <a:endParaRPr sz="1764">
              <a:latin typeface="Calibri"/>
              <a:ea typeface="Calibri"/>
              <a:cs typeface="Calibri"/>
              <a:sym typeface="Calibri"/>
            </a:endParaRPr>
          </a:p>
          <a:p>
            <a:pPr lvl="0" algn="just" defTabSz="896111">
              <a:spcBef>
                <a:spcPts val="400"/>
              </a:spcBef>
            </a:pPr>
            <a:r>
              <a:rPr sz="1960">
                <a:latin typeface="Calibri"/>
                <a:ea typeface="Calibri"/>
                <a:cs typeface="Calibri"/>
                <a:sym typeface="Calibri"/>
              </a:rPr>
              <a:t>Menurunnya kejadian penyakit diare dan penyakit berbasis lingkungan lainnya yang berkaitan dengan sanitasi dan perilaku.</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body" idx="1"/>
          </p:nvPr>
        </p:nvSpPr>
        <p:spPr>
          <a:xfrm>
            <a:off x="457352" y="1081789"/>
            <a:ext cx="8232341" cy="4933041"/>
          </a:xfrm>
          <a:prstGeom prst="rect">
            <a:avLst/>
          </a:prstGeom>
        </p:spPr>
        <p:txBody>
          <a:bodyPr/>
          <a:lstStyle/>
          <a:p>
            <a:pPr lvl="0" algn="just">
              <a:lnSpc>
                <a:spcPct val="80000"/>
              </a:lnSpc>
              <a:spcBef>
                <a:spcPts val="500"/>
              </a:spcBef>
              <a:defRPr sz="1800"/>
            </a:pPr>
            <a:r>
              <a:rPr sz="2000"/>
              <a:t>STBM adalah pendekatan yang digunakan dalam program nasional pembangunan sanitasi di Indonesia yang dipilih untuk: </a:t>
            </a:r>
            <a:endParaRPr sz="3400"/>
          </a:p>
          <a:p>
            <a:pPr marL="793376" lvl="1" indent="-336176">
              <a:lnSpc>
                <a:spcPct val="80000"/>
              </a:lnSpc>
              <a:spcBef>
                <a:spcPts val="500"/>
              </a:spcBef>
              <a:buFont typeface="Wingdings"/>
              <a:buChar char="❑"/>
              <a:defRPr sz="1800"/>
            </a:pPr>
            <a:r>
              <a:rPr sz="2000"/>
              <a:t>Memperkuat upaya pembudayaan hidup bersih dan sehat,</a:t>
            </a:r>
            <a:endParaRPr sz="1600"/>
          </a:p>
          <a:p>
            <a:pPr marL="793376" lvl="1" indent="-336176">
              <a:lnSpc>
                <a:spcPct val="80000"/>
              </a:lnSpc>
              <a:spcBef>
                <a:spcPts val="500"/>
              </a:spcBef>
              <a:buFont typeface="Wingdings"/>
              <a:buChar char="❑"/>
              <a:defRPr sz="1800"/>
            </a:pPr>
            <a:r>
              <a:rPr sz="2000"/>
              <a:t>mencegah penyebaran penyakit berbasis lingkungan, </a:t>
            </a:r>
            <a:endParaRPr sz="3400"/>
          </a:p>
          <a:p>
            <a:pPr marL="793376" lvl="1" indent="-336176">
              <a:lnSpc>
                <a:spcPct val="80000"/>
              </a:lnSpc>
              <a:spcBef>
                <a:spcPts val="500"/>
              </a:spcBef>
              <a:buFont typeface="Wingdings"/>
              <a:buChar char="❑"/>
              <a:defRPr sz="1800"/>
            </a:pPr>
            <a:r>
              <a:rPr sz="2000"/>
              <a:t>meningkatkan kemampuan masyarakat serta mengimplementasikan komitmen pemerintah untuk meningkatkan akses sanitasi dasar yang layak dan berkesinambungan. </a:t>
            </a:r>
            <a:endParaRPr sz="3400"/>
          </a:p>
          <a:p>
            <a:pPr marL="0" lvl="1" indent="457200" algn="just">
              <a:lnSpc>
                <a:spcPct val="80000"/>
              </a:lnSpc>
              <a:spcBef>
                <a:spcPts val="400"/>
              </a:spcBef>
              <a:buSzTx/>
              <a:buNone/>
              <a:defRPr sz="1800"/>
            </a:pPr>
            <a:endParaRPr sz="3400"/>
          </a:p>
          <a:p>
            <a:pPr lvl="0" algn="just">
              <a:lnSpc>
                <a:spcPct val="80000"/>
              </a:lnSpc>
              <a:spcBef>
                <a:spcPts val="500"/>
              </a:spcBef>
              <a:defRPr sz="1800"/>
            </a:pPr>
            <a:r>
              <a:rPr sz="2000"/>
              <a:t>Komitmen pemerintah tercantum dalam pencapaian target pembangunan milenium (</a:t>
            </a:r>
            <a:r>
              <a:rPr sz="2000" i="1"/>
              <a:t>Millenium Development Goal</a:t>
            </a:r>
            <a:r>
              <a:rPr sz="2000"/>
              <a:t>), khususnya target 7C, yaitu mengurangi hingga setengah penduduk yang tidak memiliki akses terhadap air bersih dan sanitasi pada ahun 2015. </a:t>
            </a:r>
            <a:endParaRPr sz="3400"/>
          </a:p>
          <a:p>
            <a:pPr marL="0" lvl="0" indent="0" algn="just">
              <a:lnSpc>
                <a:spcPct val="80000"/>
              </a:lnSpc>
              <a:spcBef>
                <a:spcPts val="400"/>
              </a:spcBef>
              <a:buSzTx/>
              <a:buNone/>
              <a:defRPr sz="1800"/>
            </a:pPr>
            <a:endParaRPr sz="3400"/>
          </a:p>
          <a:p>
            <a:pPr lvl="0" algn="just">
              <a:lnSpc>
                <a:spcPct val="80000"/>
              </a:lnSpc>
              <a:spcBef>
                <a:spcPts val="500"/>
              </a:spcBef>
              <a:defRPr sz="1800"/>
            </a:pPr>
            <a:r>
              <a:rPr sz="2000"/>
              <a:t>Komitmen pemerintah terkait sanitasi lainnya tercantum dalam Rencana Pembangunan Jangka Panjang Nasional (RPJPN) adalah sanitasi total untuk seluruh rakyat Indonesia pada tahun 2025.</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462679" y="1237362"/>
            <a:ext cx="8287132" cy="2397105"/>
          </a:xfrm>
          <a:prstGeom prst="roundRect">
            <a:avLst>
              <a:gd name="adj" fmla="val 17385"/>
            </a:avLst>
          </a:prstGeom>
          <a:solidFill>
            <a:srgbClr val="DEDEE0"/>
          </a:solidFill>
          <a:ln w="3175">
            <a:solidFill>
              <a:srgbClr val="AA0000"/>
            </a:solidFill>
          </a:ln>
          <a:effectLst>
            <a:outerShdw blurRad="25400" dir="5400000" rotWithShape="0">
              <a:srgbClr val="000000">
                <a:alpha val="35000"/>
              </a:srgbClr>
            </a:outerShdw>
          </a:effectLst>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grpSp>
        <p:nvGrpSpPr>
          <p:cNvPr id="254" name="Group 254"/>
          <p:cNvGrpSpPr/>
          <p:nvPr/>
        </p:nvGrpSpPr>
        <p:grpSpPr>
          <a:xfrm>
            <a:off x="6161484" y="1387775"/>
            <a:ext cx="2191639" cy="1262325"/>
            <a:chOff x="0" y="0"/>
            <a:chExt cx="2191637" cy="1262324"/>
          </a:xfrm>
        </p:grpSpPr>
        <p:sp>
          <p:nvSpPr>
            <p:cNvPr id="252" name="Shape 252"/>
            <p:cNvSpPr/>
            <p:nvPr/>
          </p:nvSpPr>
          <p:spPr>
            <a:xfrm>
              <a:off x="0" y="0"/>
              <a:ext cx="2191638" cy="1168874"/>
            </a:xfrm>
            <a:prstGeom prst="roundRect">
              <a:avLst>
                <a:gd name="adj" fmla="val 17385"/>
              </a:avLst>
            </a:prstGeom>
            <a:solidFill>
              <a:srgbClr val="008000"/>
            </a:solidFill>
            <a:ln w="3175" cap="flat">
              <a:solidFill>
                <a:srgbClr val="AA0000"/>
              </a:solidFill>
              <a:prstDash val="solid"/>
              <a:bevel/>
            </a:ln>
            <a:effectLst>
              <a:outerShdw blurRad="25400" dir="5400000" rotWithShape="0">
                <a:srgbClr val="000000">
                  <a:alpha val="35000"/>
                </a:srgbClr>
              </a:outerShdw>
            </a:effectLst>
          </p:spPr>
          <p:txBody>
            <a:bodyPr wrap="square" lIns="43832" tIns="43832" rIns="43832" bIns="43832" numCol="1" anchor="t">
              <a:noAutofit/>
            </a:bodyPr>
            <a:lstStyle/>
            <a:p>
              <a:pPr lvl="0">
                <a:defRPr b="1">
                  <a:solidFill>
                    <a:srgbClr val="FFFFFF"/>
                  </a:solidFill>
                  <a:latin typeface="Franklin Gothic Demi"/>
                  <a:ea typeface="Franklin Gothic Demi"/>
                  <a:cs typeface="Franklin Gothic Demi"/>
                  <a:sym typeface="Franklin Gothic Demi"/>
                </a:defRPr>
              </a:pPr>
              <a:endParaRPr/>
            </a:p>
          </p:txBody>
        </p:sp>
        <p:sp>
          <p:nvSpPr>
            <p:cNvPr id="253" name="Shape 253"/>
            <p:cNvSpPr/>
            <p:nvPr/>
          </p:nvSpPr>
          <p:spPr>
            <a:xfrm>
              <a:off x="57059" y="57059"/>
              <a:ext cx="2077520" cy="12052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b="1">
                  <a:solidFill>
                    <a:srgbClr val="FFFFFF"/>
                  </a:solidFill>
                  <a:latin typeface="Franklin Gothic Demi"/>
                  <a:ea typeface="Franklin Gothic Demi"/>
                  <a:cs typeface="Franklin Gothic Demi"/>
                  <a:sym typeface="Franklin Gothic Demi"/>
                </a:rPr>
                <a:t>LINGKUNGAN KONDUSIF </a:t>
              </a:r>
              <a:endParaRPr>
                <a:solidFill>
                  <a:srgbClr val="FFFFFF"/>
                </a:solidFill>
                <a:latin typeface="Times New Roman"/>
                <a:ea typeface="Times New Roman"/>
                <a:cs typeface="Times New Roman"/>
                <a:sym typeface="Times New Roman"/>
              </a:endParaRPr>
            </a:p>
            <a:p>
              <a:pPr lvl="0"/>
              <a:r>
                <a:rPr b="1">
                  <a:solidFill>
                    <a:srgbClr val="FFFFFF"/>
                  </a:solidFill>
                  <a:latin typeface="Franklin Gothic Demi"/>
                  <a:ea typeface="Franklin Gothic Demi"/>
                  <a:cs typeface="Franklin Gothic Demi"/>
                  <a:sym typeface="Franklin Gothic Demi"/>
                </a:rPr>
                <a:t>(Enabling Environment)</a:t>
              </a:r>
            </a:p>
          </p:txBody>
        </p:sp>
      </p:grpSp>
      <p:grpSp>
        <p:nvGrpSpPr>
          <p:cNvPr id="257" name="Group 257"/>
          <p:cNvGrpSpPr/>
          <p:nvPr/>
        </p:nvGrpSpPr>
        <p:grpSpPr>
          <a:xfrm>
            <a:off x="700106" y="1410866"/>
            <a:ext cx="1680257" cy="1262326"/>
            <a:chOff x="0" y="0"/>
            <a:chExt cx="1680255" cy="1262324"/>
          </a:xfrm>
        </p:grpSpPr>
        <p:sp>
          <p:nvSpPr>
            <p:cNvPr id="255" name="Shape 255"/>
            <p:cNvSpPr/>
            <p:nvPr/>
          </p:nvSpPr>
          <p:spPr>
            <a:xfrm>
              <a:off x="0" y="0"/>
              <a:ext cx="1680256" cy="1168874"/>
            </a:xfrm>
            <a:prstGeom prst="roundRect">
              <a:avLst>
                <a:gd name="adj" fmla="val 17385"/>
              </a:avLst>
            </a:prstGeom>
            <a:solidFill>
              <a:srgbClr val="242424"/>
            </a:solidFill>
            <a:ln w="3175" cap="flat">
              <a:solidFill>
                <a:srgbClr val="AA0000"/>
              </a:solidFill>
              <a:prstDash val="solid"/>
              <a:bevel/>
            </a:ln>
            <a:effectLst>
              <a:outerShdw blurRad="25400" dir="5400000" rotWithShape="0">
                <a:srgbClr val="000000">
                  <a:alpha val="35000"/>
                </a:srgbClr>
              </a:outerShdw>
            </a:effectLst>
          </p:spPr>
          <p:txBody>
            <a:bodyPr wrap="square" lIns="43832" tIns="43832" rIns="43832" bIns="43832" numCol="1" anchor="t">
              <a:noAutofit/>
            </a:bodyPr>
            <a:lstStyle/>
            <a:p>
              <a:pPr lvl="0">
                <a:defRPr b="1">
                  <a:solidFill>
                    <a:srgbClr val="FFFFFF"/>
                  </a:solidFill>
                  <a:latin typeface="Franklin Gothic Demi"/>
                  <a:ea typeface="Franklin Gothic Demi"/>
                  <a:cs typeface="Franklin Gothic Demi"/>
                  <a:sym typeface="Franklin Gothic Demi"/>
                </a:defRPr>
              </a:pPr>
              <a:endParaRPr/>
            </a:p>
          </p:txBody>
        </p:sp>
        <p:sp>
          <p:nvSpPr>
            <p:cNvPr id="256" name="Shape 256"/>
            <p:cNvSpPr/>
            <p:nvPr/>
          </p:nvSpPr>
          <p:spPr>
            <a:xfrm>
              <a:off x="57059" y="57059"/>
              <a:ext cx="1566138" cy="12052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b="1">
                  <a:solidFill>
                    <a:srgbClr val="FFFFFF"/>
                  </a:solidFill>
                  <a:latin typeface="Franklin Gothic Demi"/>
                  <a:ea typeface="Franklin Gothic Demi"/>
                  <a:cs typeface="Franklin Gothic Demi"/>
                  <a:sym typeface="Franklin Gothic Demi"/>
                </a:rPr>
                <a:t>PENINGKATAN KEBUTUHAN (Demand)</a:t>
              </a:r>
            </a:p>
          </p:txBody>
        </p:sp>
      </p:grpSp>
      <p:grpSp>
        <p:nvGrpSpPr>
          <p:cNvPr id="260" name="Group 260"/>
          <p:cNvGrpSpPr/>
          <p:nvPr/>
        </p:nvGrpSpPr>
        <p:grpSpPr>
          <a:xfrm>
            <a:off x="3407692" y="1410866"/>
            <a:ext cx="1748745" cy="1262326"/>
            <a:chOff x="0" y="0"/>
            <a:chExt cx="1748743" cy="1262324"/>
          </a:xfrm>
        </p:grpSpPr>
        <p:sp>
          <p:nvSpPr>
            <p:cNvPr id="258" name="Shape 258"/>
            <p:cNvSpPr/>
            <p:nvPr/>
          </p:nvSpPr>
          <p:spPr>
            <a:xfrm>
              <a:off x="0" y="0"/>
              <a:ext cx="1748744" cy="1168874"/>
            </a:xfrm>
            <a:prstGeom prst="roundRect">
              <a:avLst>
                <a:gd name="adj" fmla="val 17385"/>
              </a:avLst>
            </a:prstGeom>
            <a:solidFill>
              <a:srgbClr val="838383"/>
            </a:solidFill>
            <a:ln w="3175" cap="flat">
              <a:solidFill>
                <a:srgbClr val="AA0000"/>
              </a:solidFill>
              <a:prstDash val="solid"/>
              <a:bevel/>
            </a:ln>
            <a:effectLst>
              <a:outerShdw blurRad="25400" dir="5400000" rotWithShape="0">
                <a:srgbClr val="000000">
                  <a:alpha val="35000"/>
                </a:srgbClr>
              </a:outerShdw>
            </a:effectLst>
          </p:spPr>
          <p:txBody>
            <a:bodyPr wrap="square" lIns="43832" tIns="43832" rIns="43832" bIns="43832" numCol="1" anchor="t">
              <a:noAutofit/>
            </a:bodyPr>
            <a:lstStyle/>
            <a:p>
              <a:pPr lvl="0">
                <a:defRPr b="1">
                  <a:solidFill>
                    <a:srgbClr val="FFFFFF"/>
                  </a:solidFill>
                  <a:latin typeface="Franklin Gothic Demi"/>
                  <a:ea typeface="Franklin Gothic Demi"/>
                  <a:cs typeface="Franklin Gothic Demi"/>
                  <a:sym typeface="Franklin Gothic Demi"/>
                </a:defRPr>
              </a:pPr>
              <a:endParaRPr/>
            </a:p>
          </p:txBody>
        </p:sp>
        <p:sp>
          <p:nvSpPr>
            <p:cNvPr id="259" name="Shape 259"/>
            <p:cNvSpPr/>
            <p:nvPr/>
          </p:nvSpPr>
          <p:spPr>
            <a:xfrm>
              <a:off x="57059" y="57059"/>
              <a:ext cx="1634625" cy="120526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b="1">
                  <a:solidFill>
                    <a:srgbClr val="FFFFFF"/>
                  </a:solidFill>
                  <a:latin typeface="Franklin Gothic Demi"/>
                  <a:ea typeface="Franklin Gothic Demi"/>
                  <a:cs typeface="Franklin Gothic Demi"/>
                  <a:sym typeface="Franklin Gothic Demi"/>
                </a:rPr>
                <a:t>PENINGKATAN PENYEDIAAN  (Supply)</a:t>
              </a:r>
            </a:p>
          </p:txBody>
        </p:sp>
      </p:grpSp>
      <p:grpSp>
        <p:nvGrpSpPr>
          <p:cNvPr id="263" name="Group 263"/>
          <p:cNvGrpSpPr/>
          <p:nvPr/>
        </p:nvGrpSpPr>
        <p:grpSpPr>
          <a:xfrm>
            <a:off x="1211488" y="2397103"/>
            <a:ext cx="1461093" cy="1168875"/>
            <a:chOff x="0" y="0"/>
            <a:chExt cx="1461091" cy="1168873"/>
          </a:xfrm>
        </p:grpSpPr>
        <p:sp>
          <p:nvSpPr>
            <p:cNvPr id="261" name="Shape 261"/>
            <p:cNvSpPr/>
            <p:nvPr/>
          </p:nvSpPr>
          <p:spPr>
            <a:xfrm>
              <a:off x="0" y="0"/>
              <a:ext cx="1461092" cy="1168874"/>
            </a:xfrm>
            <a:prstGeom prst="roundRect">
              <a:avLst>
                <a:gd name="adj" fmla="val 17385"/>
              </a:avLst>
            </a:prstGeom>
            <a:solidFill>
              <a:srgbClr val="FFFFFF">
                <a:alpha val="83000"/>
              </a:srgbClr>
            </a:solidFill>
            <a:ln w="3175" cap="flat">
              <a:solidFill>
                <a:srgbClr val="AA0000"/>
              </a:solidFill>
              <a:prstDash val="solid"/>
              <a:bevel/>
            </a:ln>
            <a:effectLst>
              <a:outerShdw blurRad="25400" dir="5400000" rotWithShape="0">
                <a:srgbClr val="000000">
                  <a:alpha val="35000"/>
                </a:srgbClr>
              </a:outerShdw>
            </a:effectLst>
          </p:spPr>
          <p:txBody>
            <a:bodyPr wrap="square" lIns="43832" tIns="43832" rIns="43832" bIns="43832" numCol="1" anchor="t">
              <a:noAutofit/>
            </a:bodyPr>
            <a:lstStyle/>
            <a:p>
              <a:pPr lvl="0" algn="l">
                <a:defRPr b="1">
                  <a:latin typeface="Times New Roman"/>
                  <a:ea typeface="Times New Roman"/>
                  <a:cs typeface="Times New Roman"/>
                  <a:sym typeface="Times New Roman"/>
                </a:defRPr>
              </a:pPr>
              <a:endParaRPr/>
            </a:p>
          </p:txBody>
        </p:sp>
        <p:sp>
          <p:nvSpPr>
            <p:cNvPr id="262" name="Shape 262"/>
            <p:cNvSpPr/>
            <p:nvPr/>
          </p:nvSpPr>
          <p:spPr>
            <a:xfrm>
              <a:off x="57059" y="57059"/>
              <a:ext cx="1346974" cy="8780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lvl1pPr algn="l">
                <a:defRPr b="1">
                  <a:latin typeface="Times New Roman"/>
                  <a:ea typeface="Times New Roman"/>
                  <a:cs typeface="Times New Roman"/>
                  <a:sym typeface="Times New Roman"/>
                </a:defRPr>
              </a:lvl1pPr>
            </a:lstStyle>
            <a:p>
              <a:pPr lvl="0">
                <a:defRPr b="0"/>
              </a:pPr>
              <a:r>
                <a:rPr b="1"/>
                <a:t>Pemicuan perubahan perilaku</a:t>
              </a:r>
            </a:p>
          </p:txBody>
        </p:sp>
      </p:grpSp>
      <p:grpSp>
        <p:nvGrpSpPr>
          <p:cNvPr id="266" name="Group 266"/>
          <p:cNvGrpSpPr/>
          <p:nvPr/>
        </p:nvGrpSpPr>
        <p:grpSpPr>
          <a:xfrm>
            <a:off x="3987563" y="2328615"/>
            <a:ext cx="1543279" cy="1168875"/>
            <a:chOff x="0" y="0"/>
            <a:chExt cx="1543278" cy="1168873"/>
          </a:xfrm>
        </p:grpSpPr>
        <p:sp>
          <p:nvSpPr>
            <p:cNvPr id="264" name="Shape 264"/>
            <p:cNvSpPr/>
            <p:nvPr/>
          </p:nvSpPr>
          <p:spPr>
            <a:xfrm>
              <a:off x="0" y="0"/>
              <a:ext cx="1543279" cy="1168874"/>
            </a:xfrm>
            <a:prstGeom prst="roundRect">
              <a:avLst>
                <a:gd name="adj" fmla="val 17385"/>
              </a:avLst>
            </a:prstGeom>
            <a:solidFill>
              <a:srgbClr val="FFFFFF">
                <a:alpha val="83000"/>
              </a:srgbClr>
            </a:solidFill>
            <a:ln w="3175" cap="flat">
              <a:solidFill>
                <a:srgbClr val="AA0000"/>
              </a:solidFill>
              <a:prstDash val="solid"/>
              <a:bevel/>
            </a:ln>
            <a:effectLst>
              <a:outerShdw blurRad="25400" dir="5400000" rotWithShape="0">
                <a:srgbClr val="000000">
                  <a:alpha val="35000"/>
                </a:srgbClr>
              </a:outerShdw>
            </a:effectLst>
          </p:spPr>
          <p:txBody>
            <a:bodyPr wrap="square" lIns="43832" tIns="43832" rIns="43832" bIns="43832" numCol="1" anchor="t">
              <a:noAutofit/>
            </a:bodyPr>
            <a:lstStyle/>
            <a:p>
              <a:pPr lvl="0" algn="l">
                <a:defRPr b="1">
                  <a:latin typeface="Times New Roman"/>
                  <a:ea typeface="Times New Roman"/>
                  <a:cs typeface="Times New Roman"/>
                  <a:sym typeface="Times New Roman"/>
                </a:defRPr>
              </a:pPr>
              <a:endParaRPr/>
            </a:p>
          </p:txBody>
        </p:sp>
        <p:sp>
          <p:nvSpPr>
            <p:cNvPr id="265" name="Shape 265"/>
            <p:cNvSpPr/>
            <p:nvPr/>
          </p:nvSpPr>
          <p:spPr>
            <a:xfrm>
              <a:off x="57059" y="57059"/>
              <a:ext cx="1429161" cy="6113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lvl1pPr algn="l">
                <a:defRPr b="1">
                  <a:latin typeface="Times New Roman"/>
                  <a:ea typeface="Times New Roman"/>
                  <a:cs typeface="Times New Roman"/>
                  <a:sym typeface="Times New Roman"/>
                </a:defRPr>
              </a:lvl1pPr>
            </a:lstStyle>
            <a:p>
              <a:pPr lvl="0">
                <a:defRPr b="0"/>
              </a:pPr>
              <a:r>
                <a:rPr b="1"/>
                <a:t>Pemasaran sanitasi</a:t>
              </a:r>
            </a:p>
          </p:txBody>
        </p:sp>
      </p:grpSp>
      <p:grpSp>
        <p:nvGrpSpPr>
          <p:cNvPr id="269" name="Group 269"/>
          <p:cNvGrpSpPr/>
          <p:nvPr/>
        </p:nvGrpSpPr>
        <p:grpSpPr>
          <a:xfrm>
            <a:off x="7257304" y="2346931"/>
            <a:ext cx="1342379" cy="1168875"/>
            <a:chOff x="0" y="0"/>
            <a:chExt cx="1342378" cy="1168873"/>
          </a:xfrm>
        </p:grpSpPr>
        <p:sp>
          <p:nvSpPr>
            <p:cNvPr id="267" name="Shape 267"/>
            <p:cNvSpPr/>
            <p:nvPr/>
          </p:nvSpPr>
          <p:spPr>
            <a:xfrm>
              <a:off x="0" y="0"/>
              <a:ext cx="1342379" cy="1168874"/>
            </a:xfrm>
            <a:prstGeom prst="roundRect">
              <a:avLst>
                <a:gd name="adj" fmla="val 17385"/>
              </a:avLst>
            </a:prstGeom>
            <a:solidFill>
              <a:srgbClr val="FFFFFF">
                <a:alpha val="83000"/>
              </a:srgbClr>
            </a:solidFill>
            <a:ln w="3175" cap="flat">
              <a:solidFill>
                <a:srgbClr val="AA0000"/>
              </a:solidFill>
              <a:prstDash val="solid"/>
              <a:bevel/>
            </a:ln>
            <a:effectLst>
              <a:outerShdw blurRad="25400" dir="5400000" rotWithShape="0">
                <a:srgbClr val="000000">
                  <a:alpha val="35000"/>
                </a:srgbClr>
              </a:outerShdw>
            </a:effectLst>
          </p:spPr>
          <p:txBody>
            <a:bodyPr wrap="square" lIns="43832" tIns="43832" rIns="43832" bIns="43832" numCol="1" anchor="t">
              <a:noAutofit/>
            </a:bodyPr>
            <a:lstStyle/>
            <a:p>
              <a:pPr lvl="0" algn="l">
                <a:defRPr b="1">
                  <a:latin typeface="Times New Roman"/>
                  <a:ea typeface="Times New Roman"/>
                  <a:cs typeface="Times New Roman"/>
                  <a:sym typeface="Times New Roman"/>
                </a:defRPr>
              </a:pPr>
              <a:endParaRPr/>
            </a:p>
          </p:txBody>
        </p:sp>
        <p:sp>
          <p:nvSpPr>
            <p:cNvPr id="268" name="Shape 268"/>
            <p:cNvSpPr/>
            <p:nvPr/>
          </p:nvSpPr>
          <p:spPr>
            <a:xfrm>
              <a:off x="57059" y="57059"/>
              <a:ext cx="1228260" cy="8780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lgn="l"/>
              <a:r>
                <a:rPr b="1">
                  <a:latin typeface="Times New Roman"/>
                  <a:ea typeface="Times New Roman"/>
                  <a:cs typeface="Times New Roman"/>
                  <a:sym typeface="Times New Roman"/>
                </a:rPr>
                <a:t>Regulasi, Advokasi, Fasilitasi</a:t>
              </a:r>
            </a:p>
          </p:txBody>
        </p:sp>
      </p:grpSp>
      <p:grpSp>
        <p:nvGrpSpPr>
          <p:cNvPr id="272" name="Group 272"/>
          <p:cNvGrpSpPr/>
          <p:nvPr/>
        </p:nvGrpSpPr>
        <p:grpSpPr>
          <a:xfrm>
            <a:off x="926880" y="506816"/>
            <a:ext cx="7224795" cy="637707"/>
            <a:chOff x="0" y="0"/>
            <a:chExt cx="7224793" cy="637706"/>
          </a:xfrm>
        </p:grpSpPr>
        <p:sp>
          <p:nvSpPr>
            <p:cNvPr id="270" name="Shape 270"/>
            <p:cNvSpPr/>
            <p:nvPr/>
          </p:nvSpPr>
          <p:spPr>
            <a:xfrm>
              <a:off x="0" y="0"/>
              <a:ext cx="7224794" cy="637707"/>
            </a:xfrm>
            <a:prstGeom prst="roundRect">
              <a:avLst>
                <a:gd name="adj" fmla="val 18263"/>
              </a:avLst>
            </a:prstGeom>
            <a:solidFill>
              <a:srgbClr val="323B44"/>
            </a:solidFill>
            <a:ln w="25400" cap="flat">
              <a:solidFill>
                <a:srgbClr val="000000"/>
              </a:solidFill>
              <a:prstDash val="solid"/>
              <a:round/>
            </a:ln>
            <a:effectLst/>
          </p:spPr>
          <p:txBody>
            <a:bodyPr wrap="square" lIns="43832" tIns="43832" rIns="43832" bIns="43832" numCol="1" anchor="ctr">
              <a:noAutofit/>
            </a:bodyPr>
            <a:lstStyle/>
            <a:p>
              <a:pPr lvl="0">
                <a:defRPr sz="2800" b="1">
                  <a:solidFill>
                    <a:srgbClr val="FFFFFF"/>
                  </a:solidFill>
                  <a:latin typeface="Times New Roman"/>
                  <a:ea typeface="Times New Roman"/>
                  <a:cs typeface="Times New Roman"/>
                  <a:sym typeface="Times New Roman"/>
                </a:defRPr>
              </a:pPr>
              <a:endParaRPr/>
            </a:p>
          </p:txBody>
        </p:sp>
        <p:sp>
          <p:nvSpPr>
            <p:cNvPr id="271" name="Shape 271"/>
            <p:cNvSpPr/>
            <p:nvPr/>
          </p:nvSpPr>
          <p:spPr>
            <a:xfrm>
              <a:off x="2411549" y="79373"/>
              <a:ext cx="2401696" cy="4789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3832" tIns="43832" rIns="43832" bIns="43832" numCol="1" anchor="ctr">
              <a:spAutoFit/>
            </a:bodyPr>
            <a:lstStyle>
              <a:lvl1pPr>
                <a:defRPr sz="2800" b="1">
                  <a:solidFill>
                    <a:srgbClr val="FFFFFF"/>
                  </a:solidFill>
                  <a:latin typeface="Times New Roman"/>
                  <a:ea typeface="Times New Roman"/>
                  <a:cs typeface="Times New Roman"/>
                  <a:sym typeface="Times New Roman"/>
                </a:defRPr>
              </a:lvl1pPr>
            </a:lstStyle>
            <a:p>
              <a:pPr lvl="0">
                <a:defRPr sz="1800" b="0">
                  <a:solidFill>
                    <a:srgbClr val="000000"/>
                  </a:solidFill>
                </a:defRPr>
              </a:pPr>
              <a:r>
                <a:rPr sz="2800" b="1">
                  <a:solidFill>
                    <a:srgbClr val="FFFFFF"/>
                  </a:solidFill>
                </a:rPr>
                <a:t>Strategi STBM</a:t>
              </a:r>
            </a:p>
          </p:txBody>
        </p:sp>
      </p:grpSp>
      <p:pic>
        <p:nvPicPr>
          <p:cNvPr id="273" name="image.pdf"/>
          <p:cNvPicPr/>
          <p:nvPr/>
        </p:nvPicPr>
        <p:blipFill>
          <a:blip r:embed="rId2">
            <a:extLst/>
          </a:blip>
          <a:stretch>
            <a:fillRect/>
          </a:stretch>
        </p:blipFill>
        <p:spPr>
          <a:xfrm>
            <a:off x="5813928" y="4670928"/>
            <a:ext cx="2642142" cy="1461092"/>
          </a:xfrm>
          <a:prstGeom prst="rect">
            <a:avLst/>
          </a:prstGeom>
          <a:ln w="12700">
            <a:miter lim="400000"/>
          </a:ln>
        </p:spPr>
      </p:pic>
      <p:sp>
        <p:nvSpPr>
          <p:cNvPr id="274" name="Shape 274"/>
          <p:cNvSpPr>
            <a:spLocks noGrp="1"/>
          </p:cNvSpPr>
          <p:nvPr>
            <p:ph type="sldNum" sz="quarter" idx="2"/>
          </p:nvPr>
        </p:nvSpPr>
        <p:spPr>
          <a:xfrm>
            <a:off x="7494183" y="5366355"/>
            <a:ext cx="730547" cy="455966"/>
          </a:xfrm>
          <a:prstGeom prst="rect">
            <a:avLst/>
          </a:prstGeom>
          <a:extLst>
            <a:ext uri="{C572A759-6A51-4108-AA02-DFA0A04FC94B}">
              <ma14:wrappingTextBoxFlag xmlns:ma14="http://schemas.microsoft.com/office/mac/drawingml/2011/main" xmlns="" val="1"/>
            </a:ext>
          </a:extLst>
        </p:spPr>
        <p:txBody>
          <a:bodyPr>
            <a:normAutofit/>
          </a:bodyPr>
          <a:lstStyle/>
          <a:p>
            <a:pPr lvl="0">
              <a:defRPr sz="1800">
                <a:solidFill>
                  <a:srgbClr val="000000"/>
                </a:solidFill>
              </a:defRPr>
            </a:pPr>
            <a:fld id="{86CB4B4D-7CA3-9044-876B-883B54F8677D}" type="slidenum">
              <a:rPr sz="2400">
                <a:solidFill>
                  <a:srgbClr val="262626"/>
                </a:solidFill>
              </a:rPr>
              <a:t>12</a:t>
            </a:fld>
            <a:endParaRPr sz="2400">
              <a:solidFill>
                <a:srgbClr val="262626"/>
              </a:solidFill>
            </a:endParaRPr>
          </a:p>
        </p:txBody>
      </p:sp>
      <p:grpSp>
        <p:nvGrpSpPr>
          <p:cNvPr id="277" name="Group 277" descr="gnbn.png"/>
          <p:cNvGrpSpPr/>
          <p:nvPr/>
        </p:nvGrpSpPr>
        <p:grpSpPr>
          <a:xfrm>
            <a:off x="6421207" y="3771445"/>
            <a:ext cx="2465580" cy="2260144"/>
            <a:chOff x="0" y="0"/>
            <a:chExt cx="2465579" cy="2260142"/>
          </a:xfrm>
        </p:grpSpPr>
        <p:sp>
          <p:nvSpPr>
            <p:cNvPr id="275" name="Shape 275"/>
            <p:cNvSpPr/>
            <p:nvPr/>
          </p:nvSpPr>
          <p:spPr>
            <a:xfrm>
              <a:off x="0" y="0"/>
              <a:ext cx="2465580" cy="2260143"/>
            </a:xfrm>
            <a:prstGeom prst="rect">
              <a:avLst/>
            </a:prstGeom>
            <a:solidFill>
              <a:srgbClr val="FFFFFF"/>
            </a:solidFill>
            <a:ln w="12700" cap="flat">
              <a:noFill/>
              <a:miter lim="400000"/>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pic>
          <p:nvPicPr>
            <p:cNvPr id="276" name="image17.png"/>
            <p:cNvPicPr/>
            <p:nvPr/>
          </p:nvPicPr>
          <p:blipFill>
            <a:blip r:embed="rId3">
              <a:extLst/>
            </a:blip>
            <a:stretch>
              <a:fillRect/>
            </a:stretch>
          </p:blipFill>
          <p:spPr>
            <a:xfrm>
              <a:off x="0" y="0"/>
              <a:ext cx="2465580" cy="2260143"/>
            </a:xfrm>
            <a:prstGeom prst="rect">
              <a:avLst/>
            </a:prstGeom>
            <a:ln w="63500" cap="sq">
              <a:solidFill>
                <a:srgbClr val="00B050"/>
              </a:solidFill>
              <a:prstDash val="solid"/>
              <a:miter lim="800000"/>
            </a:ln>
            <a:effectLst>
              <a:reflection stA="28000" endPos="40000" dir="5400000" sy="-100000" algn="bl" rotWithShape="0"/>
            </a:effectLst>
          </p:spPr>
        </p:pic>
      </p:grpSp>
      <p:grpSp>
        <p:nvGrpSpPr>
          <p:cNvPr id="280" name="Group 280" descr="IMG_5763.JPG"/>
          <p:cNvGrpSpPr/>
          <p:nvPr/>
        </p:nvGrpSpPr>
        <p:grpSpPr>
          <a:xfrm>
            <a:off x="325672" y="3908424"/>
            <a:ext cx="2191654" cy="2191654"/>
            <a:chOff x="0" y="0"/>
            <a:chExt cx="2191653" cy="2191653"/>
          </a:xfrm>
        </p:grpSpPr>
        <p:sp>
          <p:nvSpPr>
            <p:cNvPr id="278" name="Shape 278"/>
            <p:cNvSpPr/>
            <p:nvPr/>
          </p:nvSpPr>
          <p:spPr>
            <a:xfrm>
              <a:off x="0" y="0"/>
              <a:ext cx="2191654" cy="2191654"/>
            </a:xfrm>
            <a:prstGeom prst="rect">
              <a:avLst/>
            </a:prstGeom>
            <a:solidFill>
              <a:srgbClr val="FFFFFF"/>
            </a:solidFill>
            <a:ln w="12700" cap="flat">
              <a:noFill/>
              <a:miter lim="400000"/>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pic>
          <p:nvPicPr>
            <p:cNvPr id="279" name="image18.jpg"/>
            <p:cNvPicPr/>
            <p:nvPr/>
          </p:nvPicPr>
          <p:blipFill>
            <a:blip r:embed="rId4">
              <a:extLst/>
            </a:blip>
            <a:stretch>
              <a:fillRect/>
            </a:stretch>
          </p:blipFill>
          <p:spPr>
            <a:xfrm>
              <a:off x="0" y="0"/>
              <a:ext cx="2191654" cy="2191654"/>
            </a:xfrm>
            <a:prstGeom prst="rect">
              <a:avLst/>
            </a:prstGeom>
            <a:ln w="63500" cap="sq">
              <a:solidFill>
                <a:srgbClr val="00B050"/>
              </a:solidFill>
              <a:prstDash val="solid"/>
              <a:miter lim="800000"/>
            </a:ln>
            <a:effectLst>
              <a:reflection stA="28000" endPos="40000" dir="5400000" sy="-100000" algn="bl" rotWithShape="0"/>
            </a:effectLst>
          </p:spPr>
        </p:pic>
      </p:grpSp>
      <p:pic>
        <p:nvPicPr>
          <p:cNvPr id="281" name="image19.jpg" descr="Sumadi.jpg"/>
          <p:cNvPicPr/>
          <p:nvPr/>
        </p:nvPicPr>
        <p:blipFill>
          <a:blip r:embed="rId5">
            <a:extLst/>
          </a:blip>
          <a:stretch>
            <a:fillRect/>
          </a:stretch>
        </p:blipFill>
        <p:spPr>
          <a:xfrm>
            <a:off x="2654303" y="3976913"/>
            <a:ext cx="1986187" cy="1986186"/>
          </a:xfrm>
          <a:prstGeom prst="rect">
            <a:avLst/>
          </a:prstGeom>
          <a:ln w="76200" cap="sq">
            <a:solidFill>
              <a:srgbClr val="00B050"/>
            </a:solidFill>
            <a:miter/>
          </a:ln>
        </p:spPr>
      </p:pic>
      <p:pic>
        <p:nvPicPr>
          <p:cNvPr id="282" name="image20.jpg"/>
          <p:cNvPicPr/>
          <p:nvPr/>
        </p:nvPicPr>
        <p:blipFill>
          <a:blip r:embed="rId6">
            <a:extLst/>
          </a:blip>
          <a:stretch>
            <a:fillRect/>
          </a:stretch>
        </p:blipFill>
        <p:spPr>
          <a:xfrm>
            <a:off x="4800295" y="3839931"/>
            <a:ext cx="1506752" cy="2191639"/>
          </a:xfrm>
          <a:prstGeom prst="rect">
            <a:avLst/>
          </a:prstGeom>
          <a:ln w="25400" cap="sq">
            <a:solidFill>
              <a:srgbClr val="00B050"/>
            </a:solidFill>
            <a:miter/>
          </a:ln>
          <a:effectLst>
            <a:outerShdw blurRad="38100" dist="25400" dir="2700000" rotWithShape="0">
              <a:srgbClr val="000000">
                <a:alpha val="43000"/>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0" y="534213"/>
            <a:ext cx="9147045" cy="520515"/>
          </a:xfrm>
          <a:prstGeom prst="rect">
            <a:avLst/>
          </a:prstGeom>
          <a:solidFill>
            <a:srgbClr val="FFC000"/>
          </a:solidFill>
        </p:spPr>
        <p:txBody>
          <a:bodyPr>
            <a:normAutofit fontScale="90000"/>
          </a:bodyPr>
          <a:lstStyle/>
          <a:p>
            <a:pPr lvl="0" defTabSz="832104">
              <a:defRPr sz="1800"/>
            </a:pPr>
            <a:r>
              <a:rPr sz="2912" b="1"/>
              <a:t>STRATEGI    STBM: </a:t>
            </a:r>
          </a:p>
        </p:txBody>
      </p:sp>
      <p:sp>
        <p:nvSpPr>
          <p:cNvPr id="285" name="Shape 285"/>
          <p:cNvSpPr>
            <a:spLocks noGrp="1"/>
          </p:cNvSpPr>
          <p:nvPr>
            <p:ph type="body" idx="1"/>
          </p:nvPr>
        </p:nvSpPr>
        <p:spPr>
          <a:xfrm>
            <a:off x="4573522" y="1150824"/>
            <a:ext cx="4359139" cy="1242642"/>
          </a:xfrm>
          <a:prstGeom prst="rect">
            <a:avLst/>
          </a:prstGeom>
        </p:spPr>
        <p:txBody>
          <a:bodyPr/>
          <a:lstStyle/>
          <a:p>
            <a:pPr marL="192881" lvl="0" indent="-192881">
              <a:spcBef>
                <a:spcPts val="400"/>
              </a:spcBef>
              <a:buClr>
                <a:srgbClr val="376092"/>
              </a:buClr>
              <a:defRPr sz="1800"/>
            </a:pPr>
            <a:r>
              <a:t>Pelaksanaan Komponen Kesehatan , dilakukan dengan pendekatan STBM dengan skala/cakupan wilayah kabupaten/kota (</a:t>
            </a:r>
            <a:r>
              <a:rPr i="1"/>
              <a:t>district wide</a:t>
            </a:r>
            <a:r>
              <a:t>) </a:t>
            </a:r>
          </a:p>
        </p:txBody>
      </p:sp>
      <p:pic>
        <p:nvPicPr>
          <p:cNvPr id="286" name="image5.png"/>
          <p:cNvPicPr/>
          <p:nvPr/>
        </p:nvPicPr>
        <p:blipFill>
          <a:blip r:embed="rId2">
            <a:extLst/>
          </a:blip>
          <a:stretch>
            <a:fillRect/>
          </a:stretch>
        </p:blipFill>
        <p:spPr>
          <a:xfrm>
            <a:off x="395668" y="2324430"/>
            <a:ext cx="8355709" cy="4392027"/>
          </a:xfrm>
          <a:prstGeom prst="rect">
            <a:avLst/>
          </a:prstGeom>
          <a:ln w="12700">
            <a:miter lim="400000"/>
          </a:ln>
        </p:spPr>
      </p:pic>
      <p:sp>
        <p:nvSpPr>
          <p:cNvPr id="287" name="Shape 287"/>
          <p:cNvSpPr/>
          <p:nvPr/>
        </p:nvSpPr>
        <p:spPr>
          <a:xfrm>
            <a:off x="0" y="1012752"/>
            <a:ext cx="3998978" cy="1242643"/>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normAutofit/>
          </a:bodyPr>
          <a:lstStyle/>
          <a:p>
            <a:pPr marL="342900" lvl="0" indent="-342900" algn="l">
              <a:lnSpc>
                <a:spcPct val="80000"/>
              </a:lnSpc>
              <a:spcBef>
                <a:spcPts val="300"/>
              </a:spcBef>
              <a:buClr>
                <a:srgbClr val="376092"/>
              </a:buClr>
              <a:buSzPct val="100000"/>
              <a:buFont typeface="Arial"/>
              <a:buChar char="•"/>
            </a:pPr>
            <a:endParaRPr sz="1600">
              <a:latin typeface="Calibri"/>
              <a:ea typeface="Calibri"/>
              <a:cs typeface="Calibri"/>
              <a:sym typeface="Calibri"/>
            </a:endParaRPr>
          </a:p>
          <a:p>
            <a:pPr marL="342900" lvl="0" indent="-342900" algn="l">
              <a:lnSpc>
                <a:spcPct val="80000"/>
              </a:lnSpc>
              <a:spcBef>
                <a:spcPts val="300"/>
              </a:spcBef>
              <a:buClr>
                <a:srgbClr val="376092"/>
              </a:buClr>
              <a:buSzPct val="100000"/>
              <a:buFont typeface="Arial"/>
              <a:buChar char="•"/>
            </a:pPr>
            <a:r>
              <a:rPr sz="1600">
                <a:latin typeface="Calibri"/>
                <a:ea typeface="Calibri"/>
                <a:cs typeface="Calibri"/>
                <a:sym typeface="Calibri"/>
              </a:rPr>
              <a:t>Pendekatan STBM dilaksanakan melalui proses pelembagaan 3 sub-komponen sanitasi total</a:t>
            </a:r>
          </a:p>
          <a:p>
            <a:pPr marL="457200" lvl="0" indent="-457200" algn="l">
              <a:lnSpc>
                <a:spcPct val="80000"/>
              </a:lnSpc>
              <a:spcBef>
                <a:spcPts val="300"/>
              </a:spcBef>
            </a:pPr>
            <a:r>
              <a:rPr sz="1600">
                <a:latin typeface="Calibri"/>
                <a:ea typeface="Calibri"/>
                <a:cs typeface="Calibri"/>
                <a:sym typeface="Calibri"/>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xfrm>
            <a:off x="457200" y="260647"/>
            <a:ext cx="8229600" cy="864097"/>
          </a:xfrm>
          <a:prstGeom prst="rect">
            <a:avLst/>
          </a:prstGeom>
        </p:spPr>
        <p:txBody>
          <a:bodyPr/>
          <a:lstStyle>
            <a:lvl1pPr>
              <a:defRPr b="1">
                <a:effectLst>
                  <a:outerShdw blurRad="38100" dist="38100" dir="2700000" rotWithShape="0">
                    <a:srgbClr val="000000">
                      <a:alpha val="43137"/>
                    </a:srgbClr>
                  </a:outerShdw>
                </a:effectLst>
                <a:latin typeface="Arial Narrow"/>
                <a:ea typeface="Arial Narrow"/>
                <a:cs typeface="Arial Narrow"/>
                <a:sym typeface="Arial Narrow"/>
              </a:defRPr>
            </a:lvl1pPr>
          </a:lstStyle>
          <a:p>
            <a:pPr lvl="0">
              <a:defRPr sz="1800" b="0">
                <a:effectLst/>
              </a:defRPr>
            </a:pPr>
            <a:r>
              <a:rPr sz="4400" b="1">
                <a:effectLst>
                  <a:outerShdw blurRad="38100" dist="38100" dir="2700000" rotWithShape="0">
                    <a:srgbClr val="000000">
                      <a:alpha val="43137"/>
                    </a:srgbClr>
                  </a:outerShdw>
                </a:effectLst>
              </a:rPr>
              <a:t>Sinergi STBM dalam PPSP</a:t>
            </a:r>
          </a:p>
        </p:txBody>
      </p:sp>
      <p:sp>
        <p:nvSpPr>
          <p:cNvPr id="290" name="Shape 290"/>
          <p:cNvSpPr>
            <a:spLocks noGrp="1"/>
          </p:cNvSpPr>
          <p:nvPr>
            <p:ph type="body" idx="1"/>
          </p:nvPr>
        </p:nvSpPr>
        <p:spPr>
          <a:xfrm>
            <a:off x="457200" y="3097559"/>
            <a:ext cx="8229600" cy="2084041"/>
          </a:xfrm>
          <a:prstGeom prst="rect">
            <a:avLst/>
          </a:prstGeom>
        </p:spPr>
        <p:txBody>
          <a:bodyPr/>
          <a:lstStyle/>
          <a:p>
            <a:pPr marL="0" lvl="0" indent="0" algn="ctr">
              <a:lnSpc>
                <a:spcPct val="90000"/>
              </a:lnSpc>
              <a:spcBef>
                <a:spcPts val="600"/>
              </a:spcBef>
              <a:buSzTx/>
              <a:buNone/>
              <a:defRPr sz="1800"/>
            </a:pPr>
            <a:r>
              <a:rPr sz="2500"/>
              <a:t>Tujuan : </a:t>
            </a:r>
            <a:endParaRPr sz="2900"/>
          </a:p>
          <a:p>
            <a:pPr marL="0" lvl="0" indent="0" algn="ctr">
              <a:lnSpc>
                <a:spcPct val="90000"/>
              </a:lnSpc>
              <a:spcBef>
                <a:spcPts val="600"/>
              </a:spcBef>
              <a:buSzTx/>
              <a:buNone/>
              <a:defRPr sz="1800"/>
            </a:pPr>
            <a:r>
              <a:rPr sz="2500"/>
              <a:t>“</a:t>
            </a:r>
            <a:r>
              <a:rPr sz="2500">
                <a:latin typeface="Arial Narrow"/>
                <a:ea typeface="Arial Narrow"/>
                <a:cs typeface="Arial Narrow"/>
                <a:sym typeface="Arial Narrow"/>
              </a:rPr>
              <a:t>Memformulasikan skema penguatan </a:t>
            </a:r>
            <a:r>
              <a:rPr sz="2500" b="1" i="1">
                <a:latin typeface="Arial Narrow"/>
                <a:ea typeface="Arial Narrow"/>
                <a:cs typeface="Arial Narrow"/>
                <a:sym typeface="Arial Narrow"/>
              </a:rPr>
              <a:t>sinergi dan integrasi STBM </a:t>
            </a:r>
            <a:r>
              <a:rPr sz="2500">
                <a:latin typeface="Arial Narrow"/>
                <a:ea typeface="Arial Narrow"/>
                <a:cs typeface="Arial Narrow"/>
                <a:sym typeface="Arial Narrow"/>
              </a:rPr>
              <a:t>dalam PPSP, baik dari tahap penyusunan </a:t>
            </a:r>
            <a:r>
              <a:rPr sz="2500" b="1" i="1">
                <a:latin typeface="Arial Narrow"/>
                <a:ea typeface="Arial Narrow"/>
                <a:cs typeface="Arial Narrow"/>
                <a:sym typeface="Arial Narrow"/>
              </a:rPr>
              <a:t>dokumen perencanaan strategis </a:t>
            </a:r>
            <a:r>
              <a:rPr sz="2500">
                <a:latin typeface="Arial Narrow"/>
                <a:ea typeface="Arial Narrow"/>
                <a:cs typeface="Arial Narrow"/>
                <a:sym typeface="Arial Narrow"/>
              </a:rPr>
              <a:t>skala permukiman di kabupaten/kota, maupun pada tahap </a:t>
            </a:r>
            <a:r>
              <a:rPr sz="2500" b="1" i="1">
                <a:latin typeface="Arial Narrow"/>
                <a:ea typeface="Arial Narrow"/>
                <a:cs typeface="Arial Narrow"/>
                <a:sym typeface="Arial Narrow"/>
              </a:rPr>
              <a:t>implementasi”</a:t>
            </a:r>
          </a:p>
        </p:txBody>
      </p:sp>
      <p:pic>
        <p:nvPicPr>
          <p:cNvPr id="291" name="image3.jpg" descr="Logo ppsp4"/>
          <p:cNvPicPr/>
          <p:nvPr/>
        </p:nvPicPr>
        <p:blipFill>
          <a:blip r:embed="rId3">
            <a:extLst/>
          </a:blip>
          <a:srcRect l="9035" t="21768" r="7912" b="35898"/>
          <a:stretch>
            <a:fillRect/>
          </a:stretch>
        </p:blipFill>
        <p:spPr>
          <a:xfrm>
            <a:off x="7543799" y="6359361"/>
            <a:ext cx="1456363" cy="498646"/>
          </a:xfrm>
          <a:prstGeom prst="rect">
            <a:avLst/>
          </a:prstGeom>
          <a:ln w="12700">
            <a:miter lim="400000"/>
          </a:ln>
          <a:effectLst>
            <a:outerShdw blurRad="190500" rotWithShape="0">
              <a:srgbClr val="000000">
                <a:alpha val="70000"/>
              </a:srgbClr>
            </a:outerShdw>
          </a:effectLst>
        </p:spPr>
      </p:pic>
      <p:grpSp>
        <p:nvGrpSpPr>
          <p:cNvPr id="294" name="Group 294"/>
          <p:cNvGrpSpPr/>
          <p:nvPr/>
        </p:nvGrpSpPr>
        <p:grpSpPr>
          <a:xfrm>
            <a:off x="-863303" y="-76201"/>
            <a:ext cx="2252909" cy="1432721"/>
            <a:chOff x="-823309" y="0"/>
            <a:chExt cx="2252908" cy="1432719"/>
          </a:xfrm>
        </p:grpSpPr>
        <p:pic>
          <p:nvPicPr>
            <p:cNvPr id="292" name="image6.png" descr="LOGO KEMENKES RI"/>
            <p:cNvPicPr/>
            <p:nvPr/>
          </p:nvPicPr>
          <p:blipFill>
            <a:blip r:embed="rId4">
              <a:extLst/>
            </a:blip>
            <a:stretch>
              <a:fillRect/>
            </a:stretch>
          </p:blipFill>
          <p:spPr>
            <a:xfrm>
              <a:off x="238300" y="0"/>
              <a:ext cx="1191299" cy="1251902"/>
            </a:xfrm>
            <a:prstGeom prst="rect">
              <a:avLst/>
            </a:prstGeom>
            <a:ln w="12700" cap="flat">
              <a:noFill/>
              <a:miter lim="400000"/>
            </a:ln>
            <a:effectLst/>
          </p:spPr>
        </p:pic>
        <p:sp>
          <p:nvSpPr>
            <p:cNvPr id="293" name="Shape 293"/>
            <p:cNvSpPr/>
            <p:nvPr/>
          </p:nvSpPr>
          <p:spPr>
            <a:xfrm>
              <a:off x="-823310" y="1201579"/>
              <a:ext cx="1646620" cy="231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000" b="1">
                  <a:latin typeface="Trebuchet MS"/>
                  <a:ea typeface="Trebuchet MS"/>
                  <a:cs typeface="Trebuchet MS"/>
                  <a:sym typeface="Trebuchet MS"/>
                </a:defRPr>
              </a:lvl1pPr>
            </a:lstStyle>
            <a:p>
              <a:pPr lvl="0">
                <a:defRPr sz="1800" b="0"/>
              </a:pPr>
              <a:r>
                <a:rPr sz="1000" b="1"/>
                <a:t>KEMENTERIAN KESEHATAN</a:t>
              </a:r>
            </a:p>
          </p:txBody>
        </p:sp>
      </p:grpSp>
      <p:pic>
        <p:nvPicPr>
          <p:cNvPr id="295" name="image7.png" descr="logo stbmfull.png"/>
          <p:cNvPicPr/>
          <p:nvPr/>
        </p:nvPicPr>
        <p:blipFill>
          <a:blip r:embed="rId5">
            <a:extLst/>
          </a:blip>
          <a:stretch>
            <a:fillRect/>
          </a:stretch>
        </p:blipFill>
        <p:spPr>
          <a:xfrm>
            <a:off x="7722541" y="76200"/>
            <a:ext cx="1345259" cy="838200"/>
          </a:xfrm>
          <a:prstGeom prst="rect">
            <a:avLst/>
          </a:prstGeom>
          <a:ln w="12700">
            <a:miter lim="400000"/>
          </a:ln>
        </p:spPr>
      </p:pic>
      <p:sp>
        <p:nvSpPr>
          <p:cNvPr id="296" name="Shape 296"/>
          <p:cNvSpPr/>
          <p:nvPr/>
        </p:nvSpPr>
        <p:spPr>
          <a:xfrm>
            <a:off x="685800" y="1371600"/>
            <a:ext cx="7696200" cy="1196340"/>
          </a:xfrm>
          <a:prstGeom prst="rect">
            <a:avLst/>
          </a:prstGeom>
          <a:solidFill>
            <a:srgbClr val="002060"/>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2400">
                <a:solidFill>
                  <a:srgbClr val="FFFFFF"/>
                </a:solidFill>
                <a:latin typeface="Segoe UI Symbol"/>
                <a:ea typeface="Segoe UI Symbol"/>
                <a:cs typeface="Segoe UI Symbol"/>
                <a:sym typeface="Segoe UI Symbol"/>
              </a:rPr>
              <a:t>Implementasi  PPSP melalui Penguatan Pilar-pilar STBM</a:t>
            </a:r>
          </a:p>
          <a:p>
            <a:pPr lvl="0"/>
            <a:r>
              <a:rPr sz="2400">
                <a:solidFill>
                  <a:srgbClr val="FFFFFF"/>
                </a:solidFill>
                <a:latin typeface="Segoe UI Symbol"/>
                <a:ea typeface="Segoe UI Symbol"/>
                <a:cs typeface="Segoe UI Symbol"/>
                <a:sym typeface="Segoe UI Symbol"/>
              </a:rPr>
              <a:t>(IPP-STBM) </a:t>
            </a:r>
          </a:p>
        </p:txBody>
      </p:sp>
      <p:sp>
        <p:nvSpPr>
          <p:cNvPr id="297" name="Shape 297"/>
          <p:cNvSpPr/>
          <p:nvPr/>
        </p:nvSpPr>
        <p:spPr>
          <a:xfrm>
            <a:off x="304800" y="5634335"/>
            <a:ext cx="8534400" cy="447041"/>
          </a:xfrm>
          <a:prstGeom prst="rect">
            <a:avLst/>
          </a:prstGeom>
          <a:solidFill>
            <a:srgbClr val="7030A0"/>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b="1">
                <a:solidFill>
                  <a:srgbClr val="FFFFFF"/>
                </a:solidFill>
                <a:latin typeface="Calibri"/>
                <a:ea typeface="Calibri"/>
                <a:cs typeface="Calibri"/>
                <a:sym typeface="Calibri"/>
              </a:defRPr>
            </a:lvl1pPr>
          </a:lstStyle>
          <a:p>
            <a:pPr lvl="0">
              <a:defRPr sz="1800" b="0">
                <a:solidFill>
                  <a:srgbClr val="000000"/>
                </a:solidFill>
              </a:defRPr>
            </a:pPr>
            <a:r>
              <a:rPr sz="2400" b="1">
                <a:solidFill>
                  <a:srgbClr val="FFFFFF"/>
                </a:solidFill>
              </a:rPr>
              <a:t>Pembangunan Sanitasi melalui Pendekatan STBM</a:t>
            </a:r>
          </a:p>
        </p:txBody>
      </p:sp>
      <p:sp>
        <p:nvSpPr>
          <p:cNvPr id="298" name="Shape 298"/>
          <p:cNvSpPr/>
          <p:nvPr/>
        </p:nvSpPr>
        <p:spPr>
          <a:xfrm>
            <a:off x="3886200" y="2667000"/>
            <a:ext cx="1143000" cy="4572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4F81BD"/>
          </a:solidFill>
          <a:ln w="25400">
            <a:solidFill>
              <a:srgbClr val="3A5E8A"/>
            </a:solidFill>
          </a:ln>
        </p:spPr>
        <p:txBody>
          <a:bodyPr lIns="0" tIns="0" rIns="0" bIns="0" anchor="ctr"/>
          <a:lstStyle/>
          <a:p>
            <a:pPr lvl="0">
              <a:defRPr>
                <a:solidFill>
                  <a:srgbClr val="FFFFFF"/>
                </a:solidFill>
                <a:latin typeface="Calibri"/>
                <a:ea typeface="Calibri"/>
                <a:cs typeface="Calibri"/>
                <a:sym typeface="Calibri"/>
              </a:defRPr>
            </a:pPr>
            <a:endParaRPr/>
          </a:p>
        </p:txBody>
      </p:sp>
      <p:sp>
        <p:nvSpPr>
          <p:cNvPr id="299" name="Shape 299"/>
          <p:cNvSpPr/>
          <p:nvPr/>
        </p:nvSpPr>
        <p:spPr>
          <a:xfrm>
            <a:off x="3962400" y="5122188"/>
            <a:ext cx="1143000" cy="457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4F81BD"/>
          </a:solidFill>
          <a:ln w="25400">
            <a:solidFill>
              <a:srgbClr val="3A5E8A"/>
            </a:solidFill>
          </a:ln>
        </p:spPr>
        <p:txBody>
          <a:bodyPr lIns="0" tIns="0" rIns="0" bIns="0" anchor="ctr"/>
          <a:lstStyle/>
          <a:p>
            <a:pPr lvl="0">
              <a:defRPr>
                <a:solidFill>
                  <a:srgbClr val="FFFFFF"/>
                </a:solidFill>
                <a:latin typeface="Calibri"/>
                <a:ea typeface="Calibri"/>
                <a:cs typeface="Calibri"/>
                <a:sym typeface="Calibri"/>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p:nvPr/>
        </p:nvSpPr>
        <p:spPr>
          <a:xfrm>
            <a:off x="539851" y="519783"/>
            <a:ext cx="6448397" cy="885361"/>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sz="2800" b="1">
                <a:latin typeface="Times New Roman"/>
                <a:ea typeface="Times New Roman"/>
                <a:cs typeface="Times New Roman"/>
                <a:sym typeface="Times New Roman"/>
              </a:defRPr>
            </a:lvl1pPr>
          </a:lstStyle>
          <a:p>
            <a:pPr lvl="0">
              <a:defRPr sz="1800" b="0"/>
            </a:pPr>
            <a:r>
              <a:rPr sz="2800" b="1"/>
              <a:t>Sinergi Lintas Sektor dan Lintas Program</a:t>
            </a:r>
          </a:p>
        </p:txBody>
      </p:sp>
      <p:sp>
        <p:nvSpPr>
          <p:cNvPr id="304" name="Shape 304"/>
          <p:cNvSpPr/>
          <p:nvPr/>
        </p:nvSpPr>
        <p:spPr>
          <a:xfrm>
            <a:off x="1228068" y="1321450"/>
            <a:ext cx="1786982" cy="1173607"/>
          </a:xfrm>
          <a:prstGeom prst="roundRect">
            <a:avLst>
              <a:gd name="adj" fmla="val 17385"/>
            </a:avLst>
          </a:pr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05" name="Shape 305"/>
          <p:cNvSpPr/>
          <p:nvPr/>
        </p:nvSpPr>
        <p:spPr>
          <a:xfrm rot="16200000">
            <a:off x="1658782" y="1045382"/>
            <a:ext cx="973739" cy="16781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defRPr>
                <a:latin typeface="Times New Roman"/>
                <a:ea typeface="Times New Roman"/>
                <a:cs typeface="Times New Roman"/>
                <a:sym typeface="Times New Roman"/>
              </a:defRPr>
            </a:lvl1pPr>
          </a:lstStyle>
          <a:p>
            <a:pPr lvl="0"/>
            <a:r>
              <a:t>Menciptakan kebutuhan masyarakat</a:t>
            </a:r>
          </a:p>
        </p:txBody>
      </p:sp>
      <p:sp>
        <p:nvSpPr>
          <p:cNvPr id="306" name="Shape 306"/>
          <p:cNvSpPr/>
          <p:nvPr/>
        </p:nvSpPr>
        <p:spPr>
          <a:xfrm>
            <a:off x="5154131" y="1376912"/>
            <a:ext cx="1863963" cy="1184469"/>
          </a:xfrm>
          <a:prstGeom prst="roundRect">
            <a:avLst>
              <a:gd name="adj" fmla="val 17385"/>
            </a:avLst>
          </a:pr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07" name="Shape 307"/>
          <p:cNvSpPr/>
          <p:nvPr/>
        </p:nvSpPr>
        <p:spPr>
          <a:xfrm rot="16200000">
            <a:off x="5683032" y="1208611"/>
            <a:ext cx="708174" cy="14114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defRPr>
                <a:latin typeface="Times New Roman"/>
                <a:ea typeface="Times New Roman"/>
                <a:cs typeface="Times New Roman"/>
                <a:sym typeface="Times New Roman"/>
              </a:defRPr>
            </a:lvl1pPr>
          </a:lstStyle>
          <a:p>
            <a:pPr lvl="0"/>
            <a:r>
              <a:t>Ketersediaan sarana sanitasi</a:t>
            </a:r>
          </a:p>
        </p:txBody>
      </p:sp>
      <p:sp>
        <p:nvSpPr>
          <p:cNvPr id="308" name="Shape 308"/>
          <p:cNvSpPr/>
          <p:nvPr/>
        </p:nvSpPr>
        <p:spPr>
          <a:xfrm>
            <a:off x="353713" y="2884849"/>
            <a:ext cx="1173607" cy="365519"/>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rPr dirty="0" err="1" smtClean="0"/>
              <a:t>Pemicuan</a:t>
            </a:r>
            <a:endParaRPr dirty="0"/>
          </a:p>
        </p:txBody>
      </p:sp>
      <p:sp>
        <p:nvSpPr>
          <p:cNvPr id="309" name="Shape 309"/>
          <p:cNvSpPr/>
          <p:nvPr/>
        </p:nvSpPr>
        <p:spPr>
          <a:xfrm>
            <a:off x="1638574" y="3234026"/>
            <a:ext cx="1311678" cy="611356"/>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Pendekatan agama</a:t>
            </a:r>
          </a:p>
        </p:txBody>
      </p:sp>
      <p:sp>
        <p:nvSpPr>
          <p:cNvPr id="310" name="Shape 310"/>
          <p:cNvSpPr/>
          <p:nvPr/>
        </p:nvSpPr>
        <p:spPr>
          <a:xfrm>
            <a:off x="3141222" y="2762440"/>
            <a:ext cx="1350345" cy="8780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Pendekatan sosial, budaya</a:t>
            </a:r>
          </a:p>
        </p:txBody>
      </p:sp>
      <p:sp>
        <p:nvSpPr>
          <p:cNvPr id="311" name="Shape 311"/>
          <p:cNvSpPr/>
          <p:nvPr/>
        </p:nvSpPr>
        <p:spPr>
          <a:xfrm>
            <a:off x="2938034" y="2631426"/>
            <a:ext cx="1518785" cy="10998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12" name="Shape 312"/>
          <p:cNvSpPr/>
          <p:nvPr/>
        </p:nvSpPr>
        <p:spPr>
          <a:xfrm>
            <a:off x="1549800" y="3087819"/>
            <a:ext cx="1210126" cy="8974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13" name="Shape 313"/>
          <p:cNvSpPr/>
          <p:nvPr/>
        </p:nvSpPr>
        <p:spPr>
          <a:xfrm>
            <a:off x="353713" y="2758184"/>
            <a:ext cx="1076490" cy="8067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14" name="Shape 314"/>
          <p:cNvSpPr/>
          <p:nvPr/>
        </p:nvSpPr>
        <p:spPr>
          <a:xfrm>
            <a:off x="363778" y="3679519"/>
            <a:ext cx="1480295" cy="145063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marL="76200" lvl="0" indent="-76200" algn="l">
              <a:buSzPct val="100000"/>
              <a:buFont typeface="Arial"/>
              <a:buChar char="•"/>
            </a:pPr>
            <a:r>
              <a:rPr sz="1600">
                <a:latin typeface="Times New Roman"/>
                <a:ea typeface="Times New Roman"/>
                <a:cs typeface="Times New Roman"/>
                <a:sym typeface="Times New Roman"/>
              </a:rPr>
              <a:t>Dinkes :</a:t>
            </a:r>
          </a:p>
          <a:p>
            <a:pPr lvl="0" algn="l"/>
            <a:r>
              <a:rPr sz="1600">
                <a:latin typeface="Times New Roman"/>
                <a:ea typeface="Times New Roman"/>
                <a:cs typeface="Times New Roman"/>
                <a:sym typeface="Times New Roman"/>
              </a:rPr>
              <a:t>  PL, Promkes</a:t>
            </a:r>
          </a:p>
          <a:p>
            <a:pPr marL="76200" lvl="0" indent="-76200" algn="l">
              <a:buSzPct val="100000"/>
              <a:buFont typeface="Arial"/>
              <a:buChar char="•"/>
            </a:pPr>
            <a:r>
              <a:rPr sz="1600">
                <a:latin typeface="Times New Roman"/>
                <a:ea typeface="Times New Roman"/>
                <a:cs typeface="Times New Roman"/>
                <a:sym typeface="Times New Roman"/>
              </a:rPr>
              <a:t>BPMPD</a:t>
            </a:r>
          </a:p>
          <a:p>
            <a:pPr marL="76200" lvl="0" indent="-76200" algn="l">
              <a:buSzPct val="100000"/>
              <a:buFont typeface="Arial"/>
              <a:buChar char="•"/>
            </a:pPr>
            <a:r>
              <a:rPr sz="1600">
                <a:latin typeface="Times New Roman"/>
                <a:ea typeface="Times New Roman"/>
                <a:cs typeface="Times New Roman"/>
                <a:sym typeface="Times New Roman"/>
              </a:rPr>
              <a:t>PKK</a:t>
            </a:r>
          </a:p>
          <a:p>
            <a:pPr marL="76200" lvl="0" indent="-76200" algn="l">
              <a:buSzPct val="100000"/>
              <a:buFont typeface="Arial"/>
              <a:buChar char="•"/>
            </a:pPr>
            <a:r>
              <a:rPr sz="1600">
                <a:latin typeface="Times New Roman"/>
                <a:ea typeface="Times New Roman"/>
                <a:cs typeface="Times New Roman"/>
                <a:sym typeface="Times New Roman"/>
              </a:rPr>
              <a:t>Dinas Pendidikan</a:t>
            </a:r>
          </a:p>
        </p:txBody>
      </p:sp>
      <p:sp>
        <p:nvSpPr>
          <p:cNvPr id="315" name="Shape 315"/>
          <p:cNvSpPr/>
          <p:nvPr/>
        </p:nvSpPr>
        <p:spPr>
          <a:xfrm>
            <a:off x="3697426" y="1563313"/>
            <a:ext cx="986266" cy="800761"/>
          </a:xfrm>
          <a:prstGeom prst="rightArrow">
            <a:avLst>
              <a:gd name="adj1" fmla="val 50000"/>
              <a:gd name="adj2" fmla="val 52153"/>
            </a:avLst>
          </a:prstGeom>
          <a:solidFill>
            <a:srgbClr val="AD0101"/>
          </a:solidFill>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16" name="Shape 316"/>
          <p:cNvSpPr/>
          <p:nvPr/>
        </p:nvSpPr>
        <p:spPr>
          <a:xfrm>
            <a:off x="1844073" y="4101699"/>
            <a:ext cx="915854" cy="99343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marL="76200" lvl="0" indent="-76200" algn="l">
              <a:buSzPct val="100000"/>
              <a:buFont typeface="Arial"/>
              <a:buChar char="•"/>
            </a:pPr>
            <a:r>
              <a:rPr sz="1600">
                <a:latin typeface="Times New Roman"/>
                <a:ea typeface="Times New Roman"/>
                <a:cs typeface="Times New Roman"/>
                <a:sym typeface="Times New Roman"/>
              </a:rPr>
              <a:t>Kanwil Agama</a:t>
            </a:r>
          </a:p>
          <a:p>
            <a:pPr marL="76200" lvl="0" indent="-76200" algn="l">
              <a:buSzPct val="100000"/>
              <a:buFont typeface="Arial"/>
              <a:buChar char="•"/>
            </a:pPr>
            <a:r>
              <a:rPr sz="1600">
                <a:latin typeface="Times New Roman"/>
                <a:ea typeface="Times New Roman"/>
                <a:cs typeface="Times New Roman"/>
                <a:sym typeface="Times New Roman"/>
              </a:rPr>
              <a:t>Tokoh agama</a:t>
            </a:r>
          </a:p>
        </p:txBody>
      </p:sp>
      <p:sp>
        <p:nvSpPr>
          <p:cNvPr id="317" name="Shape 317"/>
          <p:cNvSpPr/>
          <p:nvPr/>
        </p:nvSpPr>
        <p:spPr>
          <a:xfrm>
            <a:off x="3179138" y="3772609"/>
            <a:ext cx="1169820" cy="145063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marL="76200" lvl="0" indent="-76200" algn="l">
              <a:buSzPct val="100000"/>
              <a:buFont typeface="Arial"/>
              <a:buChar char="•"/>
            </a:pPr>
            <a:r>
              <a:rPr sz="1600">
                <a:latin typeface="Times New Roman"/>
                <a:ea typeface="Times New Roman"/>
                <a:cs typeface="Times New Roman"/>
                <a:sym typeface="Times New Roman"/>
              </a:rPr>
              <a:t>Tokoh masyarakat</a:t>
            </a:r>
          </a:p>
          <a:p>
            <a:pPr marL="76200" lvl="0" indent="-76200" algn="l">
              <a:buSzPct val="100000"/>
              <a:buFont typeface="Arial"/>
              <a:buChar char="•"/>
            </a:pPr>
            <a:r>
              <a:rPr sz="1600">
                <a:latin typeface="Times New Roman"/>
                <a:ea typeface="Times New Roman"/>
                <a:cs typeface="Times New Roman"/>
                <a:sym typeface="Times New Roman"/>
              </a:rPr>
              <a:t>Media (jurnalis)</a:t>
            </a:r>
          </a:p>
          <a:p>
            <a:pPr marL="76200" lvl="0" indent="-76200" algn="l">
              <a:buSzPct val="100000"/>
              <a:buFont typeface="Arial"/>
              <a:buChar char="•"/>
            </a:pPr>
            <a:r>
              <a:rPr sz="1600">
                <a:latin typeface="Times New Roman"/>
                <a:ea typeface="Times New Roman"/>
                <a:cs typeface="Times New Roman"/>
                <a:sym typeface="Times New Roman"/>
              </a:rPr>
              <a:t>Dinas Pariwisata</a:t>
            </a:r>
          </a:p>
        </p:txBody>
      </p:sp>
      <p:cxnSp>
        <p:nvCxnSpPr>
          <p:cNvPr id="318" name="Connector 318"/>
          <p:cNvCxnSpPr>
            <a:stCxn id="304" idx="0"/>
            <a:endCxn id="313" idx="0"/>
          </p:cNvCxnSpPr>
          <p:nvPr/>
        </p:nvCxnSpPr>
        <p:spPr>
          <a:xfrm flipH="1">
            <a:off x="891958" y="1908253"/>
            <a:ext cx="1229602" cy="1253323"/>
          </a:xfrm>
          <a:prstGeom prst="straightConnector1">
            <a:avLst/>
          </a:prstGeom>
          <a:ln w="3175">
            <a:solidFill>
              <a:srgbClr val="AA0000"/>
            </a:solidFill>
            <a:tailEnd type="triangle"/>
          </a:ln>
        </p:spPr>
      </p:cxnSp>
      <p:sp>
        <p:nvSpPr>
          <p:cNvPr id="319" name="Shape 319"/>
          <p:cNvSpPr/>
          <p:nvPr/>
        </p:nvSpPr>
        <p:spPr>
          <a:xfrm>
            <a:off x="2105593" y="2507878"/>
            <a:ext cx="158277" cy="660686"/>
          </a:xfrm>
          <a:prstGeom prst="line">
            <a:avLst/>
          </a:prstGeom>
          <a:ln w="3175">
            <a:solidFill>
              <a:srgbClr val="AA0000"/>
            </a:solidFill>
            <a:tailEnd type="triangle"/>
          </a:ln>
        </p:spPr>
        <p:txBody>
          <a:bodyPr lIns="43832" tIns="43832" rIns="43832" bIns="43832"/>
          <a:lstStyle/>
          <a:p>
            <a:pPr lvl="0" algn="l" defTabSz="457200">
              <a:defRPr sz="1200">
                <a:latin typeface="+mj-lt"/>
                <a:ea typeface="+mj-ea"/>
                <a:cs typeface="+mj-cs"/>
                <a:sym typeface="Helvetica"/>
              </a:defRPr>
            </a:pPr>
            <a:endParaRPr/>
          </a:p>
        </p:txBody>
      </p:sp>
      <p:sp>
        <p:nvSpPr>
          <p:cNvPr id="320" name="Shape 320"/>
          <p:cNvSpPr/>
          <p:nvPr/>
        </p:nvSpPr>
        <p:spPr>
          <a:xfrm>
            <a:off x="2105593" y="2483520"/>
            <a:ext cx="1054862" cy="308970"/>
          </a:xfrm>
          <a:prstGeom prst="line">
            <a:avLst/>
          </a:prstGeom>
          <a:ln w="3175">
            <a:solidFill>
              <a:srgbClr val="AA0000"/>
            </a:solidFill>
            <a:tailEnd type="triangle"/>
          </a:ln>
        </p:spPr>
        <p:txBody>
          <a:bodyPr lIns="43832" tIns="43832" rIns="43832" bIns="43832"/>
          <a:lstStyle/>
          <a:p>
            <a:pPr lvl="0" algn="l" defTabSz="457200">
              <a:defRPr sz="1200">
                <a:latin typeface="+mj-lt"/>
                <a:ea typeface="+mj-ea"/>
                <a:cs typeface="+mj-cs"/>
                <a:sym typeface="Helvetica"/>
              </a:defRPr>
            </a:pPr>
            <a:endParaRPr/>
          </a:p>
        </p:txBody>
      </p:sp>
      <p:sp>
        <p:nvSpPr>
          <p:cNvPr id="321" name="Shape 321"/>
          <p:cNvSpPr/>
          <p:nvPr/>
        </p:nvSpPr>
        <p:spPr>
          <a:xfrm>
            <a:off x="6457920" y="3305475"/>
            <a:ext cx="1161659" cy="6113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Teknologi Tepat Guna</a:t>
            </a:r>
          </a:p>
        </p:txBody>
      </p:sp>
      <p:sp>
        <p:nvSpPr>
          <p:cNvPr id="322" name="Shape 322"/>
          <p:cNvSpPr/>
          <p:nvPr/>
        </p:nvSpPr>
        <p:spPr>
          <a:xfrm>
            <a:off x="6287852" y="3210422"/>
            <a:ext cx="1347038" cy="10531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23" name="Shape 323"/>
          <p:cNvSpPr/>
          <p:nvPr/>
        </p:nvSpPr>
        <p:spPr>
          <a:xfrm>
            <a:off x="4917178" y="3209904"/>
            <a:ext cx="1380713" cy="6113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Wirausaha Sanitasi</a:t>
            </a:r>
          </a:p>
        </p:txBody>
      </p:sp>
      <p:sp>
        <p:nvSpPr>
          <p:cNvPr id="324" name="Shape 324"/>
          <p:cNvSpPr/>
          <p:nvPr/>
        </p:nvSpPr>
        <p:spPr>
          <a:xfrm>
            <a:off x="7759889" y="2945313"/>
            <a:ext cx="1122720" cy="6113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Data akses jamban</a:t>
            </a:r>
          </a:p>
        </p:txBody>
      </p:sp>
      <p:sp>
        <p:nvSpPr>
          <p:cNvPr id="325" name="Shape 325"/>
          <p:cNvSpPr/>
          <p:nvPr/>
        </p:nvSpPr>
        <p:spPr>
          <a:xfrm>
            <a:off x="4779106" y="3087819"/>
            <a:ext cx="1341958" cy="853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26" name="Shape 326"/>
          <p:cNvSpPr/>
          <p:nvPr/>
        </p:nvSpPr>
        <p:spPr>
          <a:xfrm>
            <a:off x="7639067" y="2905617"/>
            <a:ext cx="1251423" cy="75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2700">
            <a:solidFill>
              <a:srgbClr val="7E0101"/>
            </a:solidFill>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327" name="Shape 327"/>
          <p:cNvSpPr/>
          <p:nvPr/>
        </p:nvSpPr>
        <p:spPr>
          <a:xfrm>
            <a:off x="7755526" y="3748083"/>
            <a:ext cx="1176605" cy="30763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marL="76200" indent="-76200" algn="l">
              <a:buSzPct val="100000"/>
              <a:buFont typeface="Arial"/>
              <a:buChar char="•"/>
              <a:defRPr sz="1600">
                <a:latin typeface="Times New Roman"/>
                <a:ea typeface="Times New Roman"/>
                <a:cs typeface="Times New Roman"/>
                <a:sym typeface="Times New Roman"/>
              </a:defRPr>
            </a:lvl1pPr>
          </a:lstStyle>
          <a:p>
            <a:pPr lvl="0">
              <a:defRPr sz="1800"/>
            </a:pPr>
            <a:r>
              <a:rPr sz="1600"/>
              <a:t>Puskesmas</a:t>
            </a:r>
          </a:p>
        </p:txBody>
      </p:sp>
      <p:sp>
        <p:nvSpPr>
          <p:cNvPr id="328" name="Shape 328"/>
          <p:cNvSpPr/>
          <p:nvPr/>
        </p:nvSpPr>
        <p:spPr>
          <a:xfrm flipH="1">
            <a:off x="5864518" y="2561380"/>
            <a:ext cx="221594" cy="663507"/>
          </a:xfrm>
          <a:prstGeom prst="line">
            <a:avLst/>
          </a:prstGeom>
          <a:ln w="3175">
            <a:solidFill>
              <a:srgbClr val="AA0000"/>
            </a:solidFill>
            <a:tailEnd type="triangle"/>
          </a:ln>
        </p:spPr>
        <p:txBody>
          <a:bodyPr lIns="43832" tIns="43832" rIns="43832" bIns="43832"/>
          <a:lstStyle/>
          <a:p>
            <a:pPr lvl="0" algn="l" defTabSz="457200">
              <a:defRPr sz="1200">
                <a:latin typeface="+mj-lt"/>
                <a:ea typeface="+mj-ea"/>
                <a:cs typeface="+mj-cs"/>
                <a:sym typeface="Helvetica"/>
              </a:defRPr>
            </a:pPr>
            <a:endParaRPr/>
          </a:p>
        </p:txBody>
      </p:sp>
      <p:sp>
        <p:nvSpPr>
          <p:cNvPr id="329" name="Shape 329"/>
          <p:cNvSpPr/>
          <p:nvPr/>
        </p:nvSpPr>
        <p:spPr>
          <a:xfrm>
            <a:off x="6086111" y="2561448"/>
            <a:ext cx="690358" cy="640689"/>
          </a:xfrm>
          <a:prstGeom prst="line">
            <a:avLst/>
          </a:prstGeom>
          <a:ln w="3175">
            <a:solidFill>
              <a:srgbClr val="AA0000"/>
            </a:solidFill>
            <a:tailEnd type="triangle"/>
          </a:ln>
        </p:spPr>
        <p:txBody>
          <a:bodyPr lIns="43832" tIns="43832" rIns="43832" bIns="43832"/>
          <a:lstStyle/>
          <a:p>
            <a:pPr lvl="0" algn="l" defTabSz="457200">
              <a:defRPr sz="1200">
                <a:latin typeface="+mj-lt"/>
                <a:ea typeface="+mj-ea"/>
                <a:cs typeface="+mj-cs"/>
                <a:sym typeface="Helvetica"/>
              </a:defRPr>
            </a:pPr>
            <a:endParaRPr/>
          </a:p>
        </p:txBody>
      </p:sp>
      <p:cxnSp>
        <p:nvCxnSpPr>
          <p:cNvPr id="330" name="Connector 330"/>
          <p:cNvCxnSpPr>
            <a:stCxn id="306" idx="0"/>
            <a:endCxn id="326" idx="0"/>
          </p:cNvCxnSpPr>
          <p:nvPr/>
        </p:nvCxnSpPr>
        <p:spPr>
          <a:xfrm>
            <a:off x="6086112" y="1969146"/>
            <a:ext cx="2178667" cy="1313297"/>
          </a:xfrm>
          <a:prstGeom prst="straightConnector1">
            <a:avLst/>
          </a:prstGeom>
          <a:ln w="3175">
            <a:solidFill>
              <a:srgbClr val="AA0000"/>
            </a:solidFill>
            <a:tailEnd type="triangle"/>
          </a:ln>
        </p:spPr>
      </p:cxnSp>
      <p:sp>
        <p:nvSpPr>
          <p:cNvPr id="331" name="Shape 331"/>
          <p:cNvSpPr/>
          <p:nvPr/>
        </p:nvSpPr>
        <p:spPr>
          <a:xfrm>
            <a:off x="675988" y="5638139"/>
            <a:ext cx="7687912" cy="887519"/>
          </a:xfrm>
          <a:prstGeom prst="rect">
            <a:avLst/>
          </a:prstGeom>
          <a:solidFill>
            <a:srgbClr val="CDBFA8"/>
          </a:solidFill>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lvl="0"/>
            <a:r>
              <a:rPr sz="3200">
                <a:latin typeface="Times New Roman"/>
                <a:ea typeface="Times New Roman"/>
                <a:cs typeface="Times New Roman"/>
                <a:sym typeface="Times New Roman"/>
              </a:rPr>
              <a:t>Kebijakan/Peraturan  </a:t>
            </a:r>
          </a:p>
          <a:p>
            <a:pPr lvl="0"/>
            <a:r>
              <a:rPr sz="2400">
                <a:latin typeface="Times New Roman"/>
                <a:ea typeface="Times New Roman"/>
                <a:cs typeface="Times New Roman"/>
                <a:sym typeface="Times New Roman"/>
              </a:rPr>
              <a:t>Pemerintah, Pemda (Propinsi, Kab/kota, Desa/Kel.)</a:t>
            </a:r>
          </a:p>
        </p:txBody>
      </p:sp>
      <p:sp>
        <p:nvSpPr>
          <p:cNvPr id="332" name="Shape 332"/>
          <p:cNvSpPr/>
          <p:nvPr/>
        </p:nvSpPr>
        <p:spPr>
          <a:xfrm>
            <a:off x="6674975" y="4278123"/>
            <a:ext cx="1401418" cy="99343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marL="76200" lvl="0" indent="-76200" algn="l">
              <a:buSzPct val="100000"/>
              <a:buFont typeface="Arial"/>
              <a:buChar char="•"/>
            </a:pPr>
            <a:r>
              <a:rPr sz="1600">
                <a:latin typeface="Times New Roman"/>
                <a:ea typeface="Times New Roman"/>
                <a:cs typeface="Times New Roman"/>
                <a:sym typeface="Times New Roman"/>
              </a:rPr>
              <a:t>Dinas PU</a:t>
            </a:r>
          </a:p>
          <a:p>
            <a:pPr marL="76200" lvl="0" indent="-76200" algn="l">
              <a:buSzPct val="100000"/>
              <a:buFont typeface="Arial"/>
              <a:buChar char="•"/>
            </a:pPr>
            <a:r>
              <a:rPr sz="1600">
                <a:latin typeface="Times New Roman"/>
                <a:ea typeface="Times New Roman"/>
                <a:cs typeface="Times New Roman"/>
                <a:sym typeface="Times New Roman"/>
              </a:rPr>
              <a:t>BTKL</a:t>
            </a:r>
          </a:p>
          <a:p>
            <a:pPr marL="76200" lvl="0" indent="-76200" algn="l">
              <a:buSzPct val="100000"/>
              <a:buFont typeface="Arial"/>
              <a:buChar char="•"/>
            </a:pPr>
            <a:r>
              <a:rPr sz="1600">
                <a:latin typeface="Times New Roman"/>
                <a:ea typeface="Times New Roman"/>
                <a:cs typeface="Times New Roman"/>
                <a:sym typeface="Times New Roman"/>
              </a:rPr>
              <a:t>Puslitbang </a:t>
            </a:r>
          </a:p>
          <a:p>
            <a:pPr marL="76200" lvl="0" indent="-76200" algn="l">
              <a:buSzPct val="100000"/>
              <a:buFont typeface="Arial"/>
              <a:buChar char="•"/>
            </a:pPr>
            <a:r>
              <a:rPr sz="1600">
                <a:latin typeface="Times New Roman"/>
                <a:ea typeface="Times New Roman"/>
                <a:cs typeface="Times New Roman"/>
                <a:sym typeface="Times New Roman"/>
              </a:rPr>
              <a:t>Univ./PT</a:t>
            </a:r>
          </a:p>
        </p:txBody>
      </p:sp>
      <p:sp>
        <p:nvSpPr>
          <p:cNvPr id="333" name="Shape 333"/>
          <p:cNvSpPr/>
          <p:nvPr/>
        </p:nvSpPr>
        <p:spPr>
          <a:xfrm>
            <a:off x="5025638" y="3975817"/>
            <a:ext cx="1163793" cy="1450634"/>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marL="76200" lvl="0" indent="-76200" algn="l">
              <a:buSzPct val="100000"/>
              <a:buFont typeface="Arial"/>
              <a:buChar char="•"/>
            </a:pPr>
            <a:r>
              <a:rPr sz="1600">
                <a:latin typeface="Times New Roman"/>
                <a:ea typeface="Times New Roman"/>
                <a:cs typeface="Times New Roman"/>
                <a:sym typeface="Times New Roman"/>
              </a:rPr>
              <a:t>Dinkes</a:t>
            </a:r>
          </a:p>
          <a:p>
            <a:pPr marL="76200" lvl="0" indent="-76200" algn="l">
              <a:buSzPct val="100000"/>
              <a:buFont typeface="Arial"/>
              <a:buChar char="•"/>
            </a:pPr>
            <a:r>
              <a:rPr sz="1600">
                <a:latin typeface="Times New Roman"/>
                <a:ea typeface="Times New Roman"/>
                <a:cs typeface="Times New Roman"/>
                <a:sym typeface="Times New Roman"/>
              </a:rPr>
              <a:t>APPSANI</a:t>
            </a:r>
          </a:p>
          <a:p>
            <a:pPr marL="76200" lvl="0" indent="-76200" algn="l">
              <a:buSzPct val="100000"/>
              <a:buFont typeface="Arial"/>
              <a:buChar char="•"/>
            </a:pPr>
            <a:r>
              <a:rPr sz="1600">
                <a:latin typeface="Times New Roman"/>
                <a:ea typeface="Times New Roman"/>
                <a:cs typeface="Times New Roman"/>
                <a:sym typeface="Times New Roman"/>
              </a:rPr>
              <a:t>CSR</a:t>
            </a:r>
          </a:p>
          <a:p>
            <a:pPr marL="76200" lvl="0" indent="-76200" algn="l">
              <a:buSzPct val="100000"/>
              <a:buFont typeface="Arial"/>
              <a:buChar char="•"/>
            </a:pPr>
            <a:r>
              <a:rPr sz="1600">
                <a:latin typeface="Times New Roman"/>
                <a:ea typeface="Times New Roman"/>
                <a:cs typeface="Times New Roman"/>
                <a:sym typeface="Times New Roman"/>
              </a:rPr>
              <a:t>Lembaga Keuangan</a:t>
            </a:r>
          </a:p>
          <a:p>
            <a:pPr marL="76200" lvl="0" indent="-76200" algn="l">
              <a:buSzPct val="100000"/>
              <a:buFont typeface="Arial"/>
              <a:buChar char="•"/>
            </a:pPr>
            <a:r>
              <a:rPr sz="1600">
                <a:latin typeface="Times New Roman"/>
                <a:ea typeface="Times New Roman"/>
                <a:cs typeface="Times New Roman"/>
                <a:sym typeface="Times New Roman"/>
              </a:rPr>
              <a:t>BAZIS</a:t>
            </a:r>
          </a:p>
        </p:txBody>
      </p:sp>
      <p:sp>
        <p:nvSpPr>
          <p:cNvPr id="334" name="Shape 334"/>
          <p:cNvSpPr/>
          <p:nvPr/>
        </p:nvSpPr>
        <p:spPr>
          <a:xfrm rot="16200000">
            <a:off x="7677639" y="715656"/>
            <a:ext cx="973739" cy="1411456"/>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GERAKAN SEJUTA JAMBAN</a:t>
            </a:r>
          </a:p>
        </p:txBody>
      </p:sp>
      <p:sp>
        <p:nvSpPr>
          <p:cNvPr id="335" name="Shape 335"/>
          <p:cNvSpPr/>
          <p:nvPr/>
        </p:nvSpPr>
        <p:spPr>
          <a:xfrm flipH="1">
            <a:off x="7018092" y="1795519"/>
            <a:ext cx="357592" cy="173628"/>
          </a:xfrm>
          <a:prstGeom prst="line">
            <a:avLst/>
          </a:prstGeom>
          <a:ln w="3175">
            <a:solidFill>
              <a:srgbClr val="AA0000"/>
            </a:solidFill>
            <a:tailEnd type="triangle"/>
          </a:ln>
        </p:spPr>
        <p:txBody>
          <a:bodyPr lIns="43832" tIns="43832" rIns="43832" bIns="43832"/>
          <a:lstStyle/>
          <a:p>
            <a:pPr lvl="0" algn="l" defTabSz="457200">
              <a:defRPr sz="1200">
                <a:latin typeface="+mj-lt"/>
                <a:ea typeface="+mj-ea"/>
                <a:cs typeface="+mj-cs"/>
                <a:sym typeface="Helvetica"/>
              </a:defRPr>
            </a:pPr>
            <a:endParaRPr/>
          </a:p>
        </p:txBody>
      </p:sp>
      <p:sp>
        <p:nvSpPr>
          <p:cNvPr id="336" name="Shape 336"/>
          <p:cNvSpPr/>
          <p:nvPr/>
        </p:nvSpPr>
        <p:spPr>
          <a:xfrm>
            <a:off x="7246521" y="914324"/>
            <a:ext cx="1467618" cy="10493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2D050">
              <a:alpha val="33000"/>
            </a:srgbClr>
          </a:solidFill>
          <a:ln w="12700">
            <a:solidFill>
              <a:srgbClr val="7E0101"/>
            </a:solidFill>
            <a:prstDash val="sysDash"/>
          </a:ln>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grpSp>
        <p:nvGrpSpPr>
          <p:cNvPr id="339" name="Group 339"/>
          <p:cNvGrpSpPr/>
          <p:nvPr/>
        </p:nvGrpSpPr>
        <p:grpSpPr>
          <a:xfrm>
            <a:off x="7284288" y="5385760"/>
            <a:ext cx="1644180" cy="709743"/>
            <a:chOff x="0" y="0"/>
            <a:chExt cx="1644178" cy="709741"/>
          </a:xfrm>
        </p:grpSpPr>
        <p:sp>
          <p:nvSpPr>
            <p:cNvPr id="337" name="Shape 337"/>
            <p:cNvSpPr/>
            <p:nvPr/>
          </p:nvSpPr>
          <p:spPr>
            <a:xfrm>
              <a:off x="0" y="-1"/>
              <a:ext cx="1644179" cy="709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0101"/>
            </a:solidFill>
            <a:ln w="12700" cap="flat">
              <a:solidFill>
                <a:srgbClr val="7E0101"/>
              </a:solidFill>
              <a:prstDash val="solid"/>
              <a:bevel/>
            </a:ln>
            <a:effectLst/>
          </p:spPr>
          <p:txBody>
            <a:bodyPr wrap="square" lIns="43832" tIns="43832" rIns="43832" bIns="43832" numCol="1" anchor="ctr">
              <a:noAutofit/>
            </a:bodyPr>
            <a:lstStyle/>
            <a:p>
              <a:pPr lvl="0">
                <a:defRPr>
                  <a:solidFill>
                    <a:srgbClr val="FFFFFF"/>
                  </a:solidFill>
                  <a:latin typeface="Times New Roman"/>
                  <a:ea typeface="Times New Roman"/>
                  <a:cs typeface="Times New Roman"/>
                  <a:sym typeface="Times New Roman"/>
                </a:defRPr>
              </a:pPr>
              <a:endParaRPr/>
            </a:p>
          </p:txBody>
        </p:sp>
        <p:sp>
          <p:nvSpPr>
            <p:cNvPr id="338" name="Shape 338"/>
            <p:cNvSpPr/>
            <p:nvPr/>
          </p:nvSpPr>
          <p:spPr>
            <a:xfrm>
              <a:off x="240783" y="182543"/>
              <a:ext cx="1162612" cy="344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ctr">
              <a:spAutoFit/>
            </a:bodyPr>
            <a:lstStyle>
              <a:lvl1pPr>
                <a:defRPr>
                  <a:solidFill>
                    <a:srgbClr val="FFFFFF"/>
                  </a:solidFill>
                  <a:latin typeface="Times New Roman"/>
                  <a:ea typeface="Times New Roman"/>
                  <a:cs typeface="Times New Roman"/>
                  <a:sym typeface="Times New Roman"/>
                </a:defRPr>
              </a:lvl1pPr>
            </a:lstStyle>
            <a:p>
              <a:pPr lvl="0">
                <a:defRPr>
                  <a:solidFill>
                    <a:srgbClr val="000000"/>
                  </a:solidFill>
                </a:defRPr>
              </a:pPr>
              <a:r>
                <a:rPr>
                  <a:solidFill>
                    <a:srgbClr val="FFFFFF"/>
                  </a:solidFill>
                </a:rPr>
                <a:t>AKKOPSI</a:t>
              </a:r>
            </a:p>
          </p:txBody>
        </p:sp>
      </p:grpSp>
      <p:sp>
        <p:nvSpPr>
          <p:cNvPr id="340" name="Shape 340"/>
          <p:cNvSpPr/>
          <p:nvPr/>
        </p:nvSpPr>
        <p:spPr>
          <a:xfrm flipH="1">
            <a:off x="5955914" y="5740631"/>
            <a:ext cx="1419770" cy="453217"/>
          </a:xfrm>
          <a:prstGeom prst="line">
            <a:avLst/>
          </a:prstGeom>
          <a:ln w="3175">
            <a:solidFill>
              <a:srgbClr val="AA0000"/>
            </a:solidFill>
            <a:tailEnd type="triangle"/>
          </a:ln>
        </p:spPr>
        <p:txBody>
          <a:bodyPr lIns="43832" tIns="43832" rIns="43832" bIns="43832"/>
          <a:lstStyle/>
          <a:p>
            <a:pPr lvl="0" algn="l" defTabSz="457200">
              <a:defRPr sz="1200">
                <a:latin typeface="+mj-lt"/>
                <a:ea typeface="+mj-ea"/>
                <a:cs typeface="+mj-cs"/>
                <a:sym typeface="Helvetica"/>
              </a:defRPr>
            </a:pPr>
            <a:endParaRPr/>
          </a:p>
        </p:txBody>
      </p:sp>
      <p:sp>
        <p:nvSpPr>
          <p:cNvPr id="341" name="Shape 341"/>
          <p:cNvSpPr/>
          <p:nvPr/>
        </p:nvSpPr>
        <p:spPr>
          <a:xfrm rot="16200000">
            <a:off x="7820220" y="1751424"/>
            <a:ext cx="442609" cy="878055"/>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lvl1pPr algn="l">
              <a:defRPr>
                <a:latin typeface="Times New Roman"/>
                <a:ea typeface="Times New Roman"/>
                <a:cs typeface="Times New Roman"/>
                <a:sym typeface="Times New Roman"/>
              </a:defRPr>
            </a:lvl1pPr>
          </a:lstStyle>
          <a:p>
            <a:pPr lvl="0"/>
            <a:r>
              <a:t>TNI AD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title"/>
          </p:nvPr>
        </p:nvSpPr>
        <p:spPr>
          <a:xfrm>
            <a:off x="457200" y="228600"/>
            <a:ext cx="8229600" cy="1143000"/>
          </a:xfrm>
          <a:prstGeom prst="rect">
            <a:avLst/>
          </a:prstGeom>
        </p:spPr>
        <p:txBody>
          <a:bodyPr/>
          <a:lstStyle>
            <a:lvl1pPr>
              <a:defRPr sz="3200"/>
            </a:lvl1pPr>
          </a:lstStyle>
          <a:p>
            <a:pPr lvl="0">
              <a:defRPr sz="1800"/>
            </a:pPr>
            <a:r>
              <a:rPr sz="3200"/>
              <a:t>Pengalaman Investasi pendanaan sanitasi tahun 2010-2014</a:t>
            </a:r>
          </a:p>
        </p:txBody>
      </p:sp>
      <p:graphicFrame>
        <p:nvGraphicFramePr>
          <p:cNvPr id="344" name="Chart 344"/>
          <p:cNvGraphicFramePr/>
          <p:nvPr/>
        </p:nvGraphicFramePr>
        <p:xfrm>
          <a:off x="1088993" y="3010757"/>
          <a:ext cx="7584549" cy="2624520"/>
        </p:xfrm>
        <a:graphic>
          <a:graphicData uri="http://schemas.openxmlformats.org/drawingml/2006/chart">
            <c:chart xmlns:c="http://schemas.openxmlformats.org/drawingml/2006/chart" xmlns:r="http://schemas.openxmlformats.org/officeDocument/2006/relationships" r:id="rId3"/>
          </a:graphicData>
        </a:graphic>
      </p:graphicFrame>
      <p:sp>
        <p:nvSpPr>
          <p:cNvPr id="345" name="Shape 345"/>
          <p:cNvSpPr/>
          <p:nvPr/>
        </p:nvSpPr>
        <p:spPr>
          <a:xfrm>
            <a:off x="571500" y="2667000"/>
            <a:ext cx="7848600" cy="3200400"/>
          </a:xfrm>
          <a:prstGeom prst="rect">
            <a:avLst/>
          </a:prstGeom>
          <a:ln w="25400">
            <a:solidFill>
              <a:srgbClr val="3A5E8A"/>
            </a:solidFill>
          </a:ln>
        </p:spPr>
        <p:txBody>
          <a:bodyPr lIns="0" tIns="0" rIns="0" bIns="0"/>
          <a:lstStyle/>
          <a:p>
            <a:pPr lvl="0" algn="l">
              <a:spcBef>
                <a:spcPts val="700"/>
              </a:spcBef>
              <a:defRPr sz="3200">
                <a:solidFill>
                  <a:srgbClr val="FFFFFF"/>
                </a:solidFill>
                <a:latin typeface="Calibri"/>
                <a:ea typeface="Calibri"/>
                <a:cs typeface="Calibri"/>
                <a:sym typeface="Calibri"/>
              </a:defRPr>
            </a:pPr>
            <a:endParaRPr/>
          </a:p>
        </p:txBody>
      </p:sp>
      <p:sp>
        <p:nvSpPr>
          <p:cNvPr id="346" name="Shape 346"/>
          <p:cNvSpPr/>
          <p:nvPr/>
        </p:nvSpPr>
        <p:spPr>
          <a:xfrm>
            <a:off x="1676400" y="1639668"/>
            <a:ext cx="5638800" cy="609884"/>
          </a:xfrm>
          <a:prstGeom prst="rect">
            <a:avLst/>
          </a:prstGeom>
          <a:solidFill>
            <a:srgbClr val="984807"/>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600">
                <a:solidFill>
                  <a:srgbClr val="FFFFFF"/>
                </a:solidFill>
              </a:defRPr>
            </a:lvl1pPr>
          </a:lstStyle>
          <a:p>
            <a:pPr lvl="0">
              <a:defRPr sz="1800">
                <a:solidFill>
                  <a:srgbClr val="000000"/>
                </a:solidFill>
              </a:defRPr>
            </a:pPr>
            <a:r>
              <a:rPr sz="3600">
                <a:solidFill>
                  <a:srgbClr val="FFFFFF"/>
                </a:solidFill>
              </a:rPr>
              <a:t>TARGET MDG’s 2015 </a:t>
            </a:r>
          </a:p>
        </p:txBody>
      </p:sp>
      <p:sp>
        <p:nvSpPr>
          <p:cNvPr id="347" name="Shape 347"/>
          <p:cNvSpPr/>
          <p:nvPr/>
        </p:nvSpPr>
        <p:spPr>
          <a:xfrm>
            <a:off x="4343400" y="2286000"/>
            <a:ext cx="533400" cy="3048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FF0000"/>
          </a:solidFill>
          <a:ln w="25400">
            <a:solidFill>
              <a:srgbClr val="FF0000"/>
            </a:solidFill>
          </a:ln>
        </p:spPr>
        <p:txBody>
          <a:bodyPr lIns="0" tIns="0" rIns="0" bIns="0" anchor="ctr"/>
          <a:lstStyle/>
          <a:p>
            <a:pPr lvl="0">
              <a:defRPr>
                <a:solidFill>
                  <a:srgbClr val="FFFFFF"/>
                </a:solidFill>
                <a:latin typeface="Calibri"/>
                <a:ea typeface="Calibri"/>
                <a:cs typeface="Calibri"/>
                <a:sym typeface="Calibri"/>
              </a:defRPr>
            </a:pPr>
            <a:endParaRPr/>
          </a:p>
        </p:txBody>
      </p:sp>
      <p:pic>
        <p:nvPicPr>
          <p:cNvPr id="348" name="image4.png"/>
          <p:cNvPicPr/>
          <p:nvPr/>
        </p:nvPicPr>
        <p:blipFill>
          <a:blip r:embed="rId4">
            <a:extLst/>
          </a:blip>
          <a:srcRect l="18842" r="14042"/>
          <a:stretch>
            <a:fillRect/>
          </a:stretch>
        </p:blipFill>
        <p:spPr>
          <a:xfrm>
            <a:off x="7136968" y="877649"/>
            <a:ext cx="1728062" cy="152421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image5.png"/>
          <p:cNvPicPr/>
          <p:nvPr/>
        </p:nvPicPr>
        <p:blipFill>
          <a:blip r:embed="rId3">
            <a:extLst/>
          </a:blip>
          <a:stretch>
            <a:fillRect/>
          </a:stretch>
        </p:blipFill>
        <p:spPr>
          <a:xfrm>
            <a:off x="24581" y="1600200"/>
            <a:ext cx="9119420" cy="5294672"/>
          </a:xfrm>
          <a:prstGeom prst="rect">
            <a:avLst/>
          </a:prstGeom>
          <a:ln w="12700">
            <a:miter lim="400000"/>
          </a:ln>
        </p:spPr>
      </p:pic>
      <p:grpSp>
        <p:nvGrpSpPr>
          <p:cNvPr id="355" name="Group 355"/>
          <p:cNvGrpSpPr/>
          <p:nvPr/>
        </p:nvGrpSpPr>
        <p:grpSpPr>
          <a:xfrm>
            <a:off x="533400" y="2514600"/>
            <a:ext cx="7804548" cy="2057400"/>
            <a:chOff x="0" y="0"/>
            <a:chExt cx="7804547" cy="2057400"/>
          </a:xfrm>
        </p:grpSpPr>
        <p:sp>
          <p:nvSpPr>
            <p:cNvPr id="353" name="Shape 353"/>
            <p:cNvSpPr/>
            <p:nvPr/>
          </p:nvSpPr>
          <p:spPr>
            <a:xfrm>
              <a:off x="0" y="0"/>
              <a:ext cx="7804548" cy="2057400"/>
            </a:xfrm>
            <a:prstGeom prst="roundRect">
              <a:avLst>
                <a:gd name="adj" fmla="val 16667"/>
              </a:avLst>
            </a:prstGeom>
            <a:solidFill>
              <a:srgbClr val="FFFFFF"/>
            </a:solidFill>
            <a:ln w="9525" cap="flat">
              <a:solidFill>
                <a:srgbClr val="4A7EBB"/>
              </a:solidFill>
              <a:prstDash val="solid"/>
              <a:bevel/>
            </a:ln>
            <a:effectLst/>
          </p:spPr>
          <p:txBody>
            <a:bodyPr wrap="square" lIns="0" tIns="0" rIns="0" bIns="0" numCol="1" anchor="ctr">
              <a:noAutofit/>
            </a:bodyPr>
            <a:lstStyle/>
            <a:p>
              <a:pPr lvl="0">
                <a:defRPr sz="2800">
                  <a:solidFill>
                    <a:srgbClr val="215968"/>
                  </a:solidFill>
                  <a:latin typeface="+mj-lt"/>
                  <a:ea typeface="+mj-ea"/>
                  <a:cs typeface="+mj-cs"/>
                  <a:sym typeface="Helvetica"/>
                </a:defRPr>
              </a:pPr>
              <a:endParaRPr/>
            </a:p>
          </p:txBody>
        </p:sp>
        <p:sp>
          <p:nvSpPr>
            <p:cNvPr id="354" name="Shape 354"/>
            <p:cNvSpPr/>
            <p:nvPr/>
          </p:nvSpPr>
          <p:spPr>
            <a:xfrm>
              <a:off x="100433" y="119380"/>
              <a:ext cx="7603681" cy="1818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2800" b="1">
                  <a:solidFill>
                    <a:srgbClr val="002060"/>
                  </a:solidFill>
                  <a:latin typeface="+mj-lt"/>
                  <a:ea typeface="+mj-ea"/>
                  <a:cs typeface="+mj-cs"/>
                  <a:sym typeface="Helvetica"/>
                </a:rPr>
                <a:t>Target RPJMN 2015-2019 :</a:t>
              </a:r>
              <a:endParaRPr>
                <a:solidFill>
                  <a:srgbClr val="FFFFFF"/>
                </a:solidFill>
              </a:endParaRPr>
            </a:p>
            <a:p>
              <a:pPr lvl="0"/>
              <a:r>
                <a:rPr sz="2800">
                  <a:solidFill>
                    <a:srgbClr val="215968"/>
                  </a:solidFill>
                  <a:latin typeface="+mj-lt"/>
                  <a:ea typeface="+mj-ea"/>
                  <a:cs typeface="+mj-cs"/>
                  <a:sym typeface="Helvetica"/>
                </a:rPr>
                <a:t>Tercapainya </a:t>
              </a:r>
              <a:r>
                <a:rPr sz="2800" i="1">
                  <a:solidFill>
                    <a:srgbClr val="215968"/>
                  </a:solidFill>
                  <a:latin typeface="+mj-lt"/>
                  <a:ea typeface="+mj-ea"/>
                  <a:cs typeface="+mj-cs"/>
                  <a:sym typeface="Helvetica"/>
                </a:rPr>
                <a:t>universal access</a:t>
              </a:r>
              <a:r>
                <a:rPr sz="2800">
                  <a:solidFill>
                    <a:srgbClr val="215968"/>
                  </a:solidFill>
                  <a:latin typeface="+mj-lt"/>
                  <a:ea typeface="+mj-ea"/>
                  <a:cs typeface="+mj-cs"/>
                  <a:sym typeface="Helvetica"/>
                </a:rPr>
                <a:t> atau cakupan akses 100% untuk air minum dan sanitasi – dalam rangka pengamanan air minum</a:t>
              </a:r>
            </a:p>
          </p:txBody>
        </p:sp>
      </p:grpSp>
      <p:pic>
        <p:nvPicPr>
          <p:cNvPr id="356" name="image2.png" descr="Logo 8 Kementerian"/>
          <p:cNvPicPr/>
          <p:nvPr/>
        </p:nvPicPr>
        <p:blipFill>
          <a:blip r:embed="rId4">
            <a:extLst/>
          </a:blip>
          <a:srcRect l="24785" r="66492" b="7427"/>
          <a:stretch>
            <a:fillRect/>
          </a:stretch>
        </p:blipFill>
        <p:spPr>
          <a:xfrm>
            <a:off x="76200" y="0"/>
            <a:ext cx="762000" cy="935275"/>
          </a:xfrm>
          <a:prstGeom prst="rect">
            <a:avLst/>
          </a:prstGeom>
          <a:ln w="12700">
            <a:miter lim="400000"/>
          </a:ln>
        </p:spPr>
      </p:pic>
      <p:pic>
        <p:nvPicPr>
          <p:cNvPr id="357" name="image3.jpg" descr="Logo ppsp4"/>
          <p:cNvPicPr/>
          <p:nvPr/>
        </p:nvPicPr>
        <p:blipFill>
          <a:blip r:embed="rId5">
            <a:extLst/>
          </a:blip>
          <a:srcRect l="9035" t="21768" r="7912" b="35898"/>
          <a:stretch>
            <a:fillRect/>
          </a:stretch>
        </p:blipFill>
        <p:spPr>
          <a:xfrm>
            <a:off x="7543799" y="6359361"/>
            <a:ext cx="1456363" cy="498646"/>
          </a:xfrm>
          <a:prstGeom prst="rect">
            <a:avLst/>
          </a:prstGeom>
          <a:ln w="12700">
            <a:miter lim="400000"/>
          </a:ln>
          <a:effectLst>
            <a:outerShdw blurRad="190500" rotWithShape="0">
              <a:srgbClr val="000000">
                <a:alpha val="70000"/>
              </a:srgbClr>
            </a:outerShdw>
          </a:effectLst>
        </p:spPr>
      </p:pic>
      <p:grpSp>
        <p:nvGrpSpPr>
          <p:cNvPr id="360" name="Group 360"/>
          <p:cNvGrpSpPr/>
          <p:nvPr/>
        </p:nvGrpSpPr>
        <p:grpSpPr>
          <a:xfrm>
            <a:off x="1981200" y="1086878"/>
            <a:ext cx="4953000" cy="1046722"/>
            <a:chOff x="0" y="16321"/>
            <a:chExt cx="4953000" cy="1046721"/>
          </a:xfrm>
        </p:grpSpPr>
        <p:sp>
          <p:nvSpPr>
            <p:cNvPr id="358" name="Shape 358"/>
            <p:cNvSpPr/>
            <p:nvPr/>
          </p:nvSpPr>
          <p:spPr>
            <a:xfrm>
              <a:off x="0" y="82879"/>
              <a:ext cx="4953000" cy="980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334" y="14035"/>
                  </a:lnTo>
                  <a:lnTo>
                    <a:pt x="11334" y="16200"/>
                  </a:lnTo>
                  <a:lnTo>
                    <a:pt x="11869" y="16200"/>
                  </a:lnTo>
                  <a:lnTo>
                    <a:pt x="10800" y="21600"/>
                  </a:lnTo>
                  <a:lnTo>
                    <a:pt x="9731" y="16200"/>
                  </a:lnTo>
                  <a:lnTo>
                    <a:pt x="10266" y="16200"/>
                  </a:lnTo>
                  <a:lnTo>
                    <a:pt x="10266" y="14035"/>
                  </a:lnTo>
                  <a:lnTo>
                    <a:pt x="0" y="14035"/>
                  </a:lnTo>
                  <a:close/>
                </a:path>
              </a:pathLst>
            </a:custGeom>
            <a:solidFill>
              <a:srgbClr val="4F81BD"/>
            </a:solidFill>
            <a:ln w="25400" cap="flat">
              <a:solidFill>
                <a:srgbClr val="3A5E8A"/>
              </a:solidFill>
              <a:prstDash val="solid"/>
              <a:bevel/>
            </a:ln>
            <a:effectLst/>
          </p:spPr>
          <p:txBody>
            <a:bodyPr wrap="square" lIns="0" tIns="0" rIns="0" bIns="0" numCol="1" anchor="ctr">
              <a:noAutofit/>
            </a:bodyPr>
            <a:lstStyle/>
            <a:p>
              <a:pPr lvl="0">
                <a:defRPr sz="4800">
                  <a:solidFill>
                    <a:srgbClr val="FFFFFF"/>
                  </a:solidFill>
                  <a:latin typeface="Calibri"/>
                  <a:ea typeface="Calibri"/>
                  <a:cs typeface="Calibri"/>
                  <a:sym typeface="Calibri"/>
                </a:defRPr>
              </a:pPr>
              <a:endParaRPr/>
            </a:p>
          </p:txBody>
        </p:sp>
        <p:sp>
          <p:nvSpPr>
            <p:cNvPr id="359" name="Shape 359"/>
            <p:cNvSpPr/>
            <p:nvPr/>
          </p:nvSpPr>
          <p:spPr>
            <a:xfrm>
              <a:off x="0" y="16321"/>
              <a:ext cx="4953000" cy="769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4800">
                  <a:solidFill>
                    <a:srgbClr val="FFFFFF"/>
                  </a:solidFill>
                </a:defRPr>
              </a:lvl1pPr>
            </a:lstStyle>
            <a:p>
              <a:pPr lvl="0">
                <a:defRPr sz="1800">
                  <a:solidFill>
                    <a:srgbClr val="000000"/>
                  </a:solidFill>
                </a:defRPr>
              </a:pPr>
              <a:r>
                <a:rPr sz="4800">
                  <a:solidFill>
                    <a:srgbClr val="FFFFFF"/>
                  </a:solidFill>
                </a:rPr>
                <a:t>PPSP2</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4" name="Chart 364"/>
          <p:cNvGraphicFramePr/>
          <p:nvPr/>
        </p:nvGraphicFramePr>
        <p:xfrm>
          <a:off x="152400" y="1586748"/>
          <a:ext cx="7021675" cy="3062372"/>
        </p:xfrm>
        <a:graphic>
          <a:graphicData uri="http://schemas.openxmlformats.org/drawingml/2006/chart">
            <c:chart xmlns:c="http://schemas.openxmlformats.org/drawingml/2006/chart" xmlns:r="http://schemas.openxmlformats.org/officeDocument/2006/relationships" r:id="rId3"/>
          </a:graphicData>
        </a:graphic>
      </p:graphicFrame>
      <p:sp>
        <p:nvSpPr>
          <p:cNvPr id="365" name="Shape 365"/>
          <p:cNvSpPr/>
          <p:nvPr/>
        </p:nvSpPr>
        <p:spPr>
          <a:xfrm>
            <a:off x="914400" y="381000"/>
            <a:ext cx="7086600" cy="533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59536">
              <a:lnSpc>
                <a:spcPct val="90000"/>
              </a:lnSpc>
              <a:defRPr sz="2914" b="1">
                <a:latin typeface="Trebuchet MS"/>
                <a:ea typeface="Trebuchet MS"/>
                <a:cs typeface="Trebuchet MS"/>
                <a:sym typeface="Trebuchet MS"/>
              </a:defRPr>
            </a:lvl1pPr>
          </a:lstStyle>
          <a:p>
            <a:pPr lvl="0">
              <a:defRPr sz="1800" b="0"/>
            </a:pPr>
            <a:r>
              <a:rPr sz="2914" b="1"/>
              <a:t>PERAN KEMENTRIAN KESEHATAN </a:t>
            </a:r>
          </a:p>
        </p:txBody>
      </p:sp>
      <p:pic>
        <p:nvPicPr>
          <p:cNvPr id="366" name="image4.png"/>
          <p:cNvPicPr/>
          <p:nvPr/>
        </p:nvPicPr>
        <p:blipFill>
          <a:blip r:embed="rId4">
            <a:extLst/>
          </a:blip>
          <a:srcRect l="18842" r="14042"/>
          <a:stretch>
            <a:fillRect/>
          </a:stretch>
        </p:blipFill>
        <p:spPr>
          <a:xfrm>
            <a:off x="7263538" y="304800"/>
            <a:ext cx="1728062" cy="1524209"/>
          </a:xfrm>
          <a:prstGeom prst="rect">
            <a:avLst/>
          </a:prstGeom>
          <a:ln w="12700">
            <a:miter lim="400000"/>
          </a:ln>
        </p:spPr>
      </p:pic>
      <p:sp>
        <p:nvSpPr>
          <p:cNvPr id="367" name="Shape 367"/>
          <p:cNvSpPr/>
          <p:nvPr/>
        </p:nvSpPr>
        <p:spPr>
          <a:xfrm>
            <a:off x="266700" y="4425770"/>
            <a:ext cx="2324100" cy="1513841"/>
          </a:xfrm>
          <a:prstGeom prst="rect">
            <a:avLst/>
          </a:prstGeom>
          <a:solidFill>
            <a:srgbClr val="984807"/>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2400" b="1">
                <a:solidFill>
                  <a:srgbClr val="FFFFFF"/>
                </a:solidFill>
                <a:latin typeface="Trebuchet MS"/>
                <a:ea typeface="Trebuchet MS"/>
                <a:cs typeface="Trebuchet MS"/>
                <a:sym typeface="Trebuchet MS"/>
              </a:rPr>
              <a:t>STBM</a:t>
            </a:r>
          </a:p>
          <a:p>
            <a:pPr lvl="0"/>
            <a:r>
              <a:rPr sz="2400" b="1">
                <a:solidFill>
                  <a:srgbClr val="FFFFFF"/>
                </a:solidFill>
                <a:latin typeface="Trebuchet MS"/>
                <a:ea typeface="Trebuchet MS"/>
                <a:cs typeface="Trebuchet MS"/>
                <a:sym typeface="Trebuchet MS"/>
              </a:rPr>
              <a:t>Community &amp; Public Campaign</a:t>
            </a:r>
          </a:p>
        </p:txBody>
      </p:sp>
      <p:sp>
        <p:nvSpPr>
          <p:cNvPr id="368" name="Shape 368"/>
          <p:cNvSpPr/>
          <p:nvPr/>
        </p:nvSpPr>
        <p:spPr>
          <a:xfrm>
            <a:off x="2743200" y="4483100"/>
            <a:ext cx="3657602" cy="1513840"/>
          </a:xfrm>
          <a:prstGeom prst="rect">
            <a:avLst/>
          </a:prstGeom>
          <a:solidFill>
            <a:srgbClr val="984807"/>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sz="2400" b="1">
                <a:solidFill>
                  <a:srgbClr val="FFFFFF"/>
                </a:solidFill>
                <a:latin typeface="Trebuchet MS"/>
                <a:ea typeface="Trebuchet MS"/>
                <a:cs typeface="Trebuchet MS"/>
                <a:sym typeface="Trebuchet MS"/>
              </a:rPr>
              <a:t>UU no 36/2009</a:t>
            </a:r>
          </a:p>
          <a:p>
            <a:pPr lvl="0"/>
            <a:r>
              <a:rPr sz="2400" b="1">
                <a:solidFill>
                  <a:srgbClr val="FFFFFF"/>
                </a:solidFill>
                <a:latin typeface="Trebuchet MS"/>
                <a:ea typeface="Trebuchet MS"/>
                <a:cs typeface="Trebuchet MS"/>
                <a:sym typeface="Trebuchet MS"/>
              </a:rPr>
              <a:t>Alokasi pendanaan Kesehatan – SE Kemenkes</a:t>
            </a:r>
          </a:p>
        </p:txBody>
      </p:sp>
      <p:sp>
        <p:nvSpPr>
          <p:cNvPr id="369" name="Shape 369"/>
          <p:cNvSpPr/>
          <p:nvPr/>
        </p:nvSpPr>
        <p:spPr>
          <a:xfrm>
            <a:off x="2819400" y="6045200"/>
            <a:ext cx="3276600" cy="498492"/>
          </a:xfrm>
          <a:prstGeom prst="rect">
            <a:avLst/>
          </a:prstGeom>
          <a:solidFill>
            <a:srgbClr val="0070C0"/>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900">
                <a:solidFill>
                  <a:srgbClr val="FFFFFF"/>
                </a:solidFill>
              </a:defRPr>
            </a:lvl1pPr>
          </a:lstStyle>
          <a:p>
            <a:pPr lvl="0">
              <a:defRPr sz="1800">
                <a:solidFill>
                  <a:srgbClr val="000000"/>
                </a:solidFill>
              </a:defRPr>
            </a:pPr>
            <a:r>
              <a:rPr sz="2900">
                <a:solidFill>
                  <a:srgbClr val="FFFFFF"/>
                </a:solidFill>
              </a:rPr>
              <a:t>Peran Kemenkes</a:t>
            </a:r>
          </a:p>
        </p:txBody>
      </p:sp>
      <p:sp>
        <p:nvSpPr>
          <p:cNvPr id="370" name="Shape 370"/>
          <p:cNvSpPr/>
          <p:nvPr/>
        </p:nvSpPr>
        <p:spPr>
          <a:xfrm flipH="1">
            <a:off x="1428749" y="3321267"/>
            <a:ext cx="1771652" cy="1041004"/>
          </a:xfrm>
          <a:prstGeom prst="line">
            <a:avLst/>
          </a:prstGeom>
          <a:ln w="28575">
            <a:solidFill>
              <a:srgbClr val="FF0000"/>
            </a:solidFill>
            <a:tailEnd type="triangle"/>
          </a:ln>
        </p:spPr>
        <p:txBody>
          <a:bodyPr lIns="0" tIns="0" rIns="0" bIns="0"/>
          <a:lstStyle/>
          <a:p>
            <a:pPr lvl="0" algn="l" defTabSz="457200">
              <a:defRPr sz="1200">
                <a:latin typeface="+mj-lt"/>
                <a:ea typeface="+mj-ea"/>
                <a:cs typeface="+mj-cs"/>
                <a:sym typeface="Helvetica"/>
              </a:defRPr>
            </a:pPr>
            <a:endParaRPr/>
          </a:p>
        </p:txBody>
      </p:sp>
      <p:sp>
        <p:nvSpPr>
          <p:cNvPr id="371" name="Shape 371"/>
          <p:cNvSpPr/>
          <p:nvPr/>
        </p:nvSpPr>
        <p:spPr>
          <a:xfrm>
            <a:off x="4214648" y="3502571"/>
            <a:ext cx="1" cy="924912"/>
          </a:xfrm>
          <a:prstGeom prst="line">
            <a:avLst/>
          </a:prstGeom>
          <a:ln w="28575">
            <a:solidFill>
              <a:srgbClr val="FF0000"/>
            </a:solidFill>
            <a:tailEnd type="triangle"/>
          </a:ln>
        </p:spPr>
        <p:txBody>
          <a:bodyPr lIns="0" tIns="0" rIns="0" bIns="0"/>
          <a:lstStyle/>
          <a:p>
            <a:pPr lvl="0" algn="l" defTabSz="457200">
              <a:defRPr sz="1200">
                <a:latin typeface="+mj-lt"/>
                <a:ea typeface="+mj-ea"/>
                <a:cs typeface="+mj-cs"/>
                <a:sym typeface="Helvetica"/>
              </a:defRPr>
            </a:pPr>
            <a:endParaRPr/>
          </a:p>
        </p:txBody>
      </p:sp>
      <p:cxnSp>
        <p:nvCxnSpPr>
          <p:cNvPr id="372" name="Connector 372"/>
          <p:cNvCxnSpPr>
            <a:stCxn id="367" idx="0"/>
            <a:endCxn id="369" idx="0"/>
          </p:cNvCxnSpPr>
          <p:nvPr/>
        </p:nvCxnSpPr>
        <p:spPr>
          <a:xfrm>
            <a:off x="1428750" y="5182690"/>
            <a:ext cx="3028950" cy="1111756"/>
          </a:xfrm>
          <a:prstGeom prst="straightConnector1">
            <a:avLst/>
          </a:prstGeom>
          <a:ln w="38100">
            <a:solidFill>
              <a:srgbClr val="C00000"/>
            </a:solidFill>
            <a:tailEnd type="triangle"/>
          </a:ln>
        </p:spPr>
      </p:cxnSp>
      <p:sp>
        <p:nvSpPr>
          <p:cNvPr id="373" name="Shape 373"/>
          <p:cNvSpPr/>
          <p:nvPr/>
        </p:nvSpPr>
        <p:spPr>
          <a:xfrm flipH="1">
            <a:off x="4419602" y="5759629"/>
            <a:ext cx="152400" cy="399872"/>
          </a:xfrm>
          <a:prstGeom prst="line">
            <a:avLst/>
          </a:prstGeom>
          <a:ln w="28575">
            <a:solidFill>
              <a:srgbClr val="C00000"/>
            </a:solidFill>
            <a:tailEnd type="triangle"/>
          </a:ln>
        </p:spPr>
        <p:txBody>
          <a:bodyPr lIns="0" tIns="0" rIns="0" bIns="0"/>
          <a:lstStyle/>
          <a:p>
            <a:pPr lvl="0" algn="l" defTabSz="457200">
              <a:defRPr sz="1200">
                <a:latin typeface="+mj-lt"/>
                <a:ea typeface="+mj-ea"/>
                <a:cs typeface="+mj-cs"/>
                <a:sym typeface="Helvetica"/>
              </a:defRPr>
            </a:pPr>
            <a:endParaRPr/>
          </a:p>
        </p:txBody>
      </p:sp>
      <p:sp>
        <p:nvSpPr>
          <p:cNvPr id="374" name="Shape 374"/>
          <p:cNvSpPr/>
          <p:nvPr/>
        </p:nvSpPr>
        <p:spPr>
          <a:xfrm flipH="1">
            <a:off x="4572001" y="3502571"/>
            <a:ext cx="304800" cy="840829"/>
          </a:xfrm>
          <a:prstGeom prst="line">
            <a:avLst/>
          </a:prstGeom>
          <a:ln w="28575">
            <a:solidFill>
              <a:srgbClr val="FF0000"/>
            </a:solidFill>
            <a:tailEnd type="triangle"/>
          </a:ln>
        </p:spPr>
        <p:txBody>
          <a:bodyPr lIns="0" tIns="0" rIns="0" bIns="0"/>
          <a:lstStyle/>
          <a:p>
            <a:pPr lvl="0" algn="l" defTabSz="457200">
              <a:defRPr sz="1200">
                <a:latin typeface="+mj-lt"/>
                <a:ea typeface="+mj-ea"/>
                <a:cs typeface="+mj-cs"/>
                <a:sym typeface="Helvetica"/>
              </a:defRPr>
            </a:pPr>
            <a:endParaRPr/>
          </a:p>
        </p:txBody>
      </p:sp>
      <p:grpSp>
        <p:nvGrpSpPr>
          <p:cNvPr id="378" name="Group 378"/>
          <p:cNvGrpSpPr/>
          <p:nvPr/>
        </p:nvGrpSpPr>
        <p:grpSpPr>
          <a:xfrm>
            <a:off x="6627913" y="2161214"/>
            <a:ext cx="1754926" cy="687134"/>
            <a:chOff x="0" y="0"/>
            <a:chExt cx="1754925" cy="687132"/>
          </a:xfrm>
        </p:grpSpPr>
        <p:sp>
          <p:nvSpPr>
            <p:cNvPr id="375" name="Shape 375"/>
            <p:cNvSpPr/>
            <p:nvPr/>
          </p:nvSpPr>
          <p:spPr>
            <a:xfrm>
              <a:off x="-1" y="0"/>
              <a:ext cx="1754927" cy="687133"/>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79646"/>
            </a:solidFill>
            <a:ln w="25400" cap="flat">
              <a:solidFill>
                <a:srgbClr val="B46D33"/>
              </a:solidFill>
              <a:prstDash val="solid"/>
              <a:bevel/>
            </a:ln>
            <a:effectLst/>
          </p:spPr>
          <p:txBody>
            <a:bodyPr wrap="square" lIns="0" tIns="0" rIns="0" bIns="0" numCol="1" anchor="ctr">
              <a:noAutofit/>
            </a:bodyPr>
            <a:lstStyle/>
            <a:p>
              <a:pPr lvl="0">
                <a:defRPr b="1">
                  <a:latin typeface="Calibri"/>
                  <a:ea typeface="Calibri"/>
                  <a:cs typeface="Calibri"/>
                  <a:sym typeface="Calibri"/>
                </a:defRPr>
              </a:pPr>
              <a:endParaRPr/>
            </a:p>
          </p:txBody>
        </p:sp>
        <p:sp>
          <p:nvSpPr>
            <p:cNvPr id="376" name="Shape 376"/>
            <p:cNvSpPr/>
            <p:nvPr/>
          </p:nvSpPr>
          <p:spPr>
            <a:xfrm>
              <a:off x="89111" y="34940"/>
              <a:ext cx="1608098" cy="583400"/>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B46D33"/>
              </a:solidFill>
              <a:prstDash val="solid"/>
              <a:bevel/>
            </a:ln>
            <a:effectLst/>
          </p:spPr>
          <p:txBody>
            <a:bodyPr wrap="square" lIns="0" tIns="0" rIns="0" bIns="0" numCol="1" anchor="ctr">
              <a:noAutofit/>
            </a:bodyPr>
            <a:lstStyle/>
            <a:p>
              <a:pPr lvl="0">
                <a:defRPr b="1">
                  <a:latin typeface="Calibri"/>
                  <a:ea typeface="Calibri"/>
                  <a:cs typeface="Calibri"/>
                  <a:sym typeface="Calibri"/>
                </a:defRPr>
              </a:pPr>
              <a:endParaRPr/>
            </a:p>
          </p:txBody>
        </p:sp>
        <p:sp>
          <p:nvSpPr>
            <p:cNvPr id="377" name="Shape 377"/>
            <p:cNvSpPr/>
            <p:nvPr/>
          </p:nvSpPr>
          <p:spPr>
            <a:xfrm>
              <a:off x="243036" y="145724"/>
              <a:ext cx="1144871"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b="1">
                  <a:latin typeface="Trebuchet MS"/>
                  <a:ea typeface="Trebuchet MS"/>
                  <a:cs typeface="Trebuchet MS"/>
                  <a:sym typeface="Trebuchet MS"/>
                </a:defRPr>
              </a:lvl1pPr>
            </a:lstStyle>
            <a:p>
              <a:pPr lvl="0">
                <a:defRPr b="0"/>
              </a:pPr>
              <a:r>
                <a:rPr b="1"/>
                <a:t>Swasta ?</a:t>
              </a:r>
            </a:p>
          </p:txBody>
        </p:sp>
      </p:grpSp>
      <p:grpSp>
        <p:nvGrpSpPr>
          <p:cNvPr id="382" name="Group 382"/>
          <p:cNvGrpSpPr/>
          <p:nvPr/>
        </p:nvGrpSpPr>
        <p:grpSpPr>
          <a:xfrm>
            <a:off x="6512871" y="3127500"/>
            <a:ext cx="2632387" cy="1024120"/>
            <a:chOff x="0" y="0"/>
            <a:chExt cx="2632386" cy="1024118"/>
          </a:xfrm>
        </p:grpSpPr>
        <p:sp>
          <p:nvSpPr>
            <p:cNvPr id="379" name="Shape 379"/>
            <p:cNvSpPr/>
            <p:nvPr/>
          </p:nvSpPr>
          <p:spPr>
            <a:xfrm>
              <a:off x="0" y="-1"/>
              <a:ext cx="2632387" cy="1024120"/>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8064A2"/>
            </a:solidFill>
            <a:ln w="25400" cap="flat">
              <a:solidFill>
                <a:srgbClr val="5D4976"/>
              </a:solidFill>
              <a:prstDash val="solid"/>
              <a:bevel/>
            </a:ln>
            <a:effectLst/>
          </p:spPr>
          <p:txBody>
            <a:bodyPr wrap="square" lIns="0" tIns="0" rIns="0" bIns="0" numCol="1" anchor="ctr">
              <a:noAutofit/>
            </a:bodyPr>
            <a:lstStyle/>
            <a:p>
              <a:pPr lvl="0">
                <a:defRPr b="1">
                  <a:solidFill>
                    <a:srgbClr val="FFFFFF"/>
                  </a:solidFill>
                  <a:latin typeface="Calibri"/>
                  <a:ea typeface="Calibri"/>
                  <a:cs typeface="Calibri"/>
                  <a:sym typeface="Calibri"/>
                </a:defRPr>
              </a:pPr>
              <a:endParaRPr/>
            </a:p>
          </p:txBody>
        </p:sp>
        <p:sp>
          <p:nvSpPr>
            <p:cNvPr id="380" name="Shape 380"/>
            <p:cNvSpPr/>
            <p:nvPr/>
          </p:nvSpPr>
          <p:spPr>
            <a:xfrm>
              <a:off x="133666" y="52075"/>
              <a:ext cx="2412146" cy="869512"/>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5D4976"/>
              </a:solidFill>
              <a:prstDash val="solid"/>
              <a:bevel/>
            </a:ln>
            <a:effectLst/>
          </p:spPr>
          <p:txBody>
            <a:bodyPr wrap="square" lIns="0" tIns="0" rIns="0" bIns="0" numCol="1" anchor="ctr">
              <a:noAutofit/>
            </a:bodyPr>
            <a:lstStyle/>
            <a:p>
              <a:pPr lvl="0">
                <a:defRPr b="1">
                  <a:solidFill>
                    <a:srgbClr val="FFFFFF"/>
                  </a:solidFill>
                  <a:latin typeface="Calibri"/>
                  <a:ea typeface="Calibri"/>
                  <a:cs typeface="Calibri"/>
                  <a:sym typeface="Calibri"/>
                </a:defRPr>
              </a:pPr>
              <a:endParaRPr/>
            </a:p>
          </p:txBody>
        </p:sp>
        <p:sp>
          <p:nvSpPr>
            <p:cNvPr id="381" name="Shape 381"/>
            <p:cNvSpPr/>
            <p:nvPr/>
          </p:nvSpPr>
          <p:spPr>
            <a:xfrm>
              <a:off x="364554" y="38311"/>
              <a:ext cx="1717305" cy="8915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b="1">
                  <a:solidFill>
                    <a:srgbClr val="FFFFFF"/>
                  </a:solidFill>
                  <a:latin typeface="Trebuchet MS"/>
                  <a:ea typeface="Trebuchet MS"/>
                  <a:cs typeface="Trebuchet MS"/>
                  <a:sym typeface="Trebuchet MS"/>
                </a:defRPr>
              </a:lvl1pPr>
            </a:lstStyle>
            <a:p>
              <a:pPr lvl="0">
                <a:defRPr b="0">
                  <a:solidFill>
                    <a:srgbClr val="000000"/>
                  </a:solidFill>
                </a:defRPr>
              </a:pPr>
              <a:r>
                <a:rPr b="1">
                  <a:solidFill>
                    <a:srgbClr val="FFFFFF"/>
                  </a:solidFill>
                </a:rPr>
                <a:t>Mitra Pembangunan ?</a:t>
              </a:r>
            </a:p>
          </p:txBody>
        </p:sp>
      </p:grpSp>
      <p:sp>
        <p:nvSpPr>
          <p:cNvPr id="383" name="Shape 383"/>
          <p:cNvSpPr/>
          <p:nvPr/>
        </p:nvSpPr>
        <p:spPr>
          <a:xfrm>
            <a:off x="6515100" y="4343400"/>
            <a:ext cx="2324100" cy="802640"/>
          </a:xfrm>
          <a:prstGeom prst="rect">
            <a:avLst/>
          </a:prstGeom>
          <a:solidFill>
            <a:srgbClr val="984807"/>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b="1">
                <a:solidFill>
                  <a:srgbClr val="FFFFFF"/>
                </a:solidFill>
                <a:latin typeface="Trebuchet MS"/>
                <a:ea typeface="Trebuchet MS"/>
                <a:cs typeface="Trebuchet MS"/>
                <a:sym typeface="Trebuchet MS"/>
              </a:defRPr>
            </a:lvl1pPr>
          </a:lstStyle>
          <a:p>
            <a:pPr lvl="0">
              <a:defRPr sz="1800" b="0">
                <a:solidFill>
                  <a:srgbClr val="000000"/>
                </a:solidFill>
              </a:defRPr>
            </a:pPr>
            <a:r>
              <a:rPr sz="2400" b="1">
                <a:solidFill>
                  <a:srgbClr val="FFFFFF"/>
                </a:solidFill>
              </a:rPr>
              <a:t>Pemasaran Sanitasi</a:t>
            </a:r>
          </a:p>
        </p:txBody>
      </p:sp>
      <p:sp>
        <p:nvSpPr>
          <p:cNvPr id="384" name="Shape 384"/>
          <p:cNvSpPr/>
          <p:nvPr/>
        </p:nvSpPr>
        <p:spPr>
          <a:xfrm flipH="1">
            <a:off x="6095999" y="5181600"/>
            <a:ext cx="2590801" cy="1085167"/>
          </a:xfrm>
          <a:prstGeom prst="line">
            <a:avLst/>
          </a:prstGeom>
          <a:ln w="28575">
            <a:solidFill>
              <a:srgbClr val="C00000"/>
            </a:solidFill>
            <a:tailEnd type="triangle"/>
          </a:ln>
        </p:spPr>
        <p:txBody>
          <a:bodyPr lIns="0" tIns="0" rIns="0" bIns="0"/>
          <a:lstStyle/>
          <a:p>
            <a:pPr lvl="0" algn="l" defTabSz="457200">
              <a:defRPr sz="1200">
                <a:latin typeface="+mj-lt"/>
                <a:ea typeface="+mj-ea"/>
                <a:cs typeface="+mj-cs"/>
                <a:sym typeface="Helvetica"/>
              </a:defRPr>
            </a:pPr>
            <a:endParaRPr/>
          </a:p>
        </p:txBody>
      </p:sp>
      <p:grpSp>
        <p:nvGrpSpPr>
          <p:cNvPr id="388" name="Group 388"/>
          <p:cNvGrpSpPr/>
          <p:nvPr/>
        </p:nvGrpSpPr>
        <p:grpSpPr>
          <a:xfrm>
            <a:off x="8686799" y="3635266"/>
            <a:ext cx="152404" cy="697799"/>
            <a:chOff x="0" y="0"/>
            <a:chExt cx="152402" cy="697798"/>
          </a:xfrm>
        </p:grpSpPr>
        <p:sp>
          <p:nvSpPr>
            <p:cNvPr id="385" name="Shape 385"/>
            <p:cNvSpPr/>
            <p:nvPr/>
          </p:nvSpPr>
          <p:spPr>
            <a:xfrm>
              <a:off x="0" y="0"/>
              <a:ext cx="152403" cy="697799"/>
            </a:xfrm>
            <a:custGeom>
              <a:avLst/>
              <a:gdLst/>
              <a:ahLst/>
              <a:cxnLst>
                <a:cxn ang="0">
                  <a:pos x="wd2" y="hd2"/>
                </a:cxn>
                <a:cxn ang="5400000">
                  <a:pos x="wd2" y="hd2"/>
                </a:cxn>
                <a:cxn ang="10800000">
                  <a:pos x="wd2" y="hd2"/>
                </a:cxn>
                <a:cxn ang="16200000">
                  <a:pos x="wd2" y="hd2"/>
                </a:cxn>
              </a:cxnLst>
              <a:rect l="0" t="0" r="r" b="b"/>
              <a:pathLst>
                <a:path w="21048" h="21600" extrusionOk="0">
                  <a:moveTo>
                    <a:pt x="0" y="20741"/>
                  </a:moveTo>
                  <a:lnTo>
                    <a:pt x="5262" y="19241"/>
                  </a:lnTo>
                  <a:lnTo>
                    <a:pt x="5262" y="19831"/>
                  </a:lnTo>
                  <a:lnTo>
                    <a:pt x="5262" y="19831"/>
                  </a:lnTo>
                  <a:cubicBezTo>
                    <a:pt x="14113" y="18737"/>
                    <a:pt x="20476" y="15033"/>
                    <a:pt x="21011" y="10665"/>
                  </a:cubicBezTo>
                  <a:lnTo>
                    <a:pt x="21011" y="10665"/>
                  </a:lnTo>
                  <a:cubicBezTo>
                    <a:pt x="21600" y="15472"/>
                    <a:pt x="15001" y="19807"/>
                    <a:pt x="5262" y="21010"/>
                  </a:cubicBezTo>
                  <a:lnTo>
                    <a:pt x="5262" y="21600"/>
                  </a:lnTo>
                  <a:close/>
                  <a:moveTo>
                    <a:pt x="21047" y="11255"/>
                  </a:moveTo>
                  <a:cubicBezTo>
                    <a:pt x="21047" y="5690"/>
                    <a:pt x="11624" y="1179"/>
                    <a:pt x="0" y="1179"/>
                  </a:cubicBezTo>
                  <a:lnTo>
                    <a:pt x="0" y="0"/>
                  </a:lnTo>
                  <a:lnTo>
                    <a:pt x="0" y="0"/>
                  </a:lnTo>
                  <a:cubicBezTo>
                    <a:pt x="11624" y="0"/>
                    <a:pt x="21047" y="4511"/>
                    <a:pt x="21047" y="10075"/>
                  </a:cubicBezTo>
                  <a:close/>
                </a:path>
              </a:pathLst>
            </a:custGeom>
            <a:solidFill>
              <a:srgbClr val="FF0000"/>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386" name="Shape 386"/>
            <p:cNvSpPr/>
            <p:nvPr/>
          </p:nvSpPr>
          <p:spPr>
            <a:xfrm>
              <a:off x="0" y="0"/>
              <a:ext cx="152401" cy="3635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921"/>
                    <a:pt x="11929" y="2263"/>
                    <a:pt x="0" y="2263"/>
                  </a:cubicBezTo>
                  <a:lnTo>
                    <a:pt x="0" y="0"/>
                  </a:lnTo>
                  <a:lnTo>
                    <a:pt x="0" y="0"/>
                  </a:lnTo>
                  <a:cubicBezTo>
                    <a:pt x="11929" y="0"/>
                    <a:pt x="21600" y="8657"/>
                    <a:pt x="21600" y="19337"/>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387" name="Shape 387"/>
            <p:cNvSpPr/>
            <p:nvPr/>
          </p:nvSpPr>
          <p:spPr>
            <a:xfrm>
              <a:off x="0" y="0"/>
              <a:ext cx="152401" cy="697799"/>
            </a:xfrm>
            <a:custGeom>
              <a:avLst/>
              <a:gdLst/>
              <a:ahLst/>
              <a:cxnLst>
                <a:cxn ang="0">
                  <a:pos x="wd2" y="hd2"/>
                </a:cxn>
                <a:cxn ang="5400000">
                  <a:pos x="wd2" y="hd2"/>
                </a:cxn>
                <a:cxn ang="10800000">
                  <a:pos x="wd2" y="hd2"/>
                </a:cxn>
                <a:cxn ang="16200000">
                  <a:pos x="wd2" y="hd2"/>
                </a:cxn>
              </a:cxnLst>
              <a:rect l="0" t="0" r="r" b="b"/>
              <a:pathLst>
                <a:path w="21600" h="21600" extrusionOk="0">
                  <a:moveTo>
                    <a:pt x="21600" y="11255"/>
                  </a:moveTo>
                  <a:cubicBezTo>
                    <a:pt x="21600" y="5690"/>
                    <a:pt x="11929" y="1179"/>
                    <a:pt x="0" y="1179"/>
                  </a:cubicBezTo>
                  <a:lnTo>
                    <a:pt x="0" y="0"/>
                  </a:lnTo>
                  <a:lnTo>
                    <a:pt x="0" y="0"/>
                  </a:lnTo>
                  <a:cubicBezTo>
                    <a:pt x="11929" y="0"/>
                    <a:pt x="21600" y="4511"/>
                    <a:pt x="21600" y="10075"/>
                  </a:cubicBezTo>
                  <a:lnTo>
                    <a:pt x="21600" y="11255"/>
                  </a:lnTo>
                  <a:cubicBezTo>
                    <a:pt x="21600" y="15849"/>
                    <a:pt x="14937" y="19862"/>
                    <a:pt x="5400" y="21010"/>
                  </a:cubicBezTo>
                  <a:lnTo>
                    <a:pt x="5400" y="21600"/>
                  </a:lnTo>
                  <a:lnTo>
                    <a:pt x="0" y="20741"/>
                  </a:lnTo>
                  <a:lnTo>
                    <a:pt x="5400" y="19241"/>
                  </a:lnTo>
                  <a:lnTo>
                    <a:pt x="5400" y="19831"/>
                  </a:lnTo>
                  <a:lnTo>
                    <a:pt x="5400" y="19831"/>
                  </a:lnTo>
                  <a:cubicBezTo>
                    <a:pt x="14483" y="18737"/>
                    <a:pt x="21014" y="15033"/>
                    <a:pt x="21563" y="10665"/>
                  </a:cubicBezTo>
                </a:path>
              </a:pathLst>
            </a:custGeom>
            <a:noFill/>
            <a:ln w="25400" cap="flat">
              <a:solidFill>
                <a:srgbClr val="FF0000"/>
              </a:solidFill>
              <a:prstDash val="solid"/>
              <a:bevel/>
            </a:ln>
            <a:effectLst/>
          </p:spPr>
          <p:txBody>
            <a:bodyPr wrap="square" lIns="0" tIns="0" rIns="0" bIns="0" numCol="1" anchor="ctr">
              <a:noAutofit/>
            </a:bodyPr>
            <a:lstStyle/>
            <a:p>
              <a:pPr lvl="0">
                <a:defRPr>
                  <a:latin typeface="Calibri"/>
                  <a:ea typeface="Calibri"/>
                  <a:cs typeface="Calibri"/>
                  <a:sym typeface="Calibri"/>
                </a:defRPr>
              </a:pPr>
              <a:endParaRPr/>
            </a:p>
          </p:txBody>
        </p:sp>
      </p:grpSp>
      <p:grpSp>
        <p:nvGrpSpPr>
          <p:cNvPr id="392" name="Group 392"/>
          <p:cNvGrpSpPr/>
          <p:nvPr/>
        </p:nvGrpSpPr>
        <p:grpSpPr>
          <a:xfrm>
            <a:off x="6515096" y="2628900"/>
            <a:ext cx="266705" cy="1771617"/>
            <a:chOff x="0" y="0"/>
            <a:chExt cx="266703" cy="1771616"/>
          </a:xfrm>
        </p:grpSpPr>
        <p:sp>
          <p:nvSpPr>
            <p:cNvPr id="389" name="Shape 389"/>
            <p:cNvSpPr/>
            <p:nvPr/>
          </p:nvSpPr>
          <p:spPr>
            <a:xfrm>
              <a:off x="0" y="0"/>
              <a:ext cx="266704" cy="1771617"/>
            </a:xfrm>
            <a:custGeom>
              <a:avLst/>
              <a:gdLst/>
              <a:ahLst/>
              <a:cxnLst>
                <a:cxn ang="0">
                  <a:pos x="wd2" y="hd2"/>
                </a:cxn>
                <a:cxn ang="5400000">
                  <a:pos x="wd2" y="hd2"/>
                </a:cxn>
                <a:cxn ang="10800000">
                  <a:pos x="wd2" y="hd2"/>
                </a:cxn>
                <a:cxn ang="16200000">
                  <a:pos x="wd2" y="hd2"/>
                </a:cxn>
              </a:cxnLst>
              <a:rect l="0" t="0" r="r" b="b"/>
              <a:pathLst>
                <a:path w="21158" h="21600" extrusionOk="0">
                  <a:moveTo>
                    <a:pt x="0" y="10355"/>
                  </a:moveTo>
                  <a:cubicBezTo>
                    <a:pt x="0" y="15076"/>
                    <a:pt x="6527" y="19200"/>
                    <a:pt x="15869" y="20381"/>
                  </a:cubicBezTo>
                  <a:lnTo>
                    <a:pt x="15869" y="19974"/>
                  </a:lnTo>
                  <a:lnTo>
                    <a:pt x="21158" y="21116"/>
                  </a:lnTo>
                  <a:lnTo>
                    <a:pt x="15869" y="21600"/>
                  </a:lnTo>
                  <a:lnTo>
                    <a:pt x="15869" y="21194"/>
                  </a:lnTo>
                  <a:lnTo>
                    <a:pt x="15869" y="21194"/>
                  </a:lnTo>
                  <a:cubicBezTo>
                    <a:pt x="6527" y="20013"/>
                    <a:pt x="0" y="15889"/>
                    <a:pt x="0" y="11168"/>
                  </a:cubicBezTo>
                  <a:close/>
                  <a:moveTo>
                    <a:pt x="21158" y="813"/>
                  </a:moveTo>
                  <a:cubicBezTo>
                    <a:pt x="9796" y="813"/>
                    <a:pt x="463" y="5205"/>
                    <a:pt x="17" y="10761"/>
                  </a:cubicBezTo>
                  <a:lnTo>
                    <a:pt x="17" y="10761"/>
                  </a:lnTo>
                  <a:cubicBezTo>
                    <a:pt x="-442" y="5047"/>
                    <a:pt x="8651" y="232"/>
                    <a:pt x="20327" y="8"/>
                  </a:cubicBezTo>
                  <a:cubicBezTo>
                    <a:pt x="20604" y="3"/>
                    <a:pt x="20881" y="0"/>
                    <a:pt x="21158" y="0"/>
                  </a:cubicBezTo>
                  <a:close/>
                </a:path>
              </a:pathLst>
            </a:custGeom>
            <a:solidFill>
              <a:srgbClr val="FF0000"/>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390" name="Shape 390"/>
            <p:cNvSpPr/>
            <p:nvPr/>
          </p:nvSpPr>
          <p:spPr>
            <a:xfrm>
              <a:off x="0" y="0"/>
              <a:ext cx="266704" cy="882624"/>
            </a:xfrm>
            <a:custGeom>
              <a:avLst/>
              <a:gdLst/>
              <a:ahLst/>
              <a:cxnLst>
                <a:cxn ang="0">
                  <a:pos x="wd2" y="hd2"/>
                </a:cxn>
                <a:cxn ang="5400000">
                  <a:pos x="wd2" y="hd2"/>
                </a:cxn>
                <a:cxn ang="10800000">
                  <a:pos x="wd2" y="hd2"/>
                </a:cxn>
                <a:cxn ang="16200000">
                  <a:pos x="wd2" y="hd2"/>
                </a:cxn>
              </a:cxnLst>
              <a:rect l="0" t="0" r="r" b="b"/>
              <a:pathLst>
                <a:path w="21158" h="21600" extrusionOk="0">
                  <a:moveTo>
                    <a:pt x="21158" y="1632"/>
                  </a:moveTo>
                  <a:cubicBezTo>
                    <a:pt x="9796" y="1632"/>
                    <a:pt x="463" y="10447"/>
                    <a:pt x="17" y="21600"/>
                  </a:cubicBezTo>
                  <a:lnTo>
                    <a:pt x="17" y="21600"/>
                  </a:lnTo>
                  <a:cubicBezTo>
                    <a:pt x="-442" y="10130"/>
                    <a:pt x="8651" y="467"/>
                    <a:pt x="20327" y="16"/>
                  </a:cubicBezTo>
                  <a:cubicBezTo>
                    <a:pt x="20604" y="5"/>
                    <a:pt x="20881" y="0"/>
                    <a:pt x="21158" y="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391" name="Shape 391"/>
            <p:cNvSpPr/>
            <p:nvPr/>
          </p:nvSpPr>
          <p:spPr>
            <a:xfrm>
              <a:off x="3" y="0"/>
              <a:ext cx="266701" cy="1771617"/>
            </a:xfrm>
            <a:custGeom>
              <a:avLst/>
              <a:gdLst/>
              <a:ahLst/>
              <a:cxnLst>
                <a:cxn ang="0">
                  <a:pos x="wd2" y="hd2"/>
                </a:cxn>
                <a:cxn ang="5400000">
                  <a:pos x="wd2" y="hd2"/>
                </a:cxn>
                <a:cxn ang="10800000">
                  <a:pos x="wd2" y="hd2"/>
                </a:cxn>
                <a:cxn ang="16200000">
                  <a:pos x="wd2" y="hd2"/>
                </a:cxn>
              </a:cxnLst>
              <a:rect l="0" t="0" r="r" b="b"/>
              <a:pathLst>
                <a:path w="21600" h="21600" extrusionOk="0">
                  <a:moveTo>
                    <a:pt x="0" y="10355"/>
                  </a:moveTo>
                  <a:cubicBezTo>
                    <a:pt x="0" y="15076"/>
                    <a:pt x="6663" y="19200"/>
                    <a:pt x="16200" y="20381"/>
                  </a:cubicBezTo>
                  <a:lnTo>
                    <a:pt x="16200" y="19974"/>
                  </a:lnTo>
                  <a:lnTo>
                    <a:pt x="21600" y="21116"/>
                  </a:lnTo>
                  <a:lnTo>
                    <a:pt x="16200" y="21600"/>
                  </a:lnTo>
                  <a:lnTo>
                    <a:pt x="16200" y="21194"/>
                  </a:lnTo>
                  <a:lnTo>
                    <a:pt x="16200" y="21194"/>
                  </a:lnTo>
                  <a:cubicBezTo>
                    <a:pt x="6663" y="20013"/>
                    <a:pt x="0" y="15889"/>
                    <a:pt x="0" y="11168"/>
                  </a:cubicBezTo>
                  <a:lnTo>
                    <a:pt x="0" y="10355"/>
                  </a:lnTo>
                  <a:cubicBezTo>
                    <a:pt x="0" y="4636"/>
                    <a:pt x="9671" y="0"/>
                    <a:pt x="21600" y="0"/>
                  </a:cubicBezTo>
                  <a:lnTo>
                    <a:pt x="21600" y="813"/>
                  </a:lnTo>
                  <a:cubicBezTo>
                    <a:pt x="10001" y="813"/>
                    <a:pt x="472" y="5205"/>
                    <a:pt x="17" y="10761"/>
                  </a:cubicBezTo>
                </a:path>
              </a:pathLst>
            </a:custGeom>
            <a:noFill/>
            <a:ln w="25400" cap="flat">
              <a:solidFill>
                <a:srgbClr val="FF0000"/>
              </a:solidFill>
              <a:prstDash val="solid"/>
              <a:bevel/>
            </a:ln>
            <a:effectLst/>
          </p:spPr>
          <p:txBody>
            <a:bodyPr wrap="square" lIns="0" tIns="0" rIns="0" bIns="0" numCol="1" anchor="ctr">
              <a:noAutofit/>
            </a:bodyPr>
            <a:lstStyle/>
            <a:p>
              <a:pPr lvl="0">
                <a:defRPr>
                  <a:latin typeface="Calibri"/>
                  <a:ea typeface="Calibri"/>
                  <a:cs typeface="Calibri"/>
                  <a:sym typeface="Calibri"/>
                </a:defRPr>
              </a:pPr>
              <a:endParaRPr/>
            </a:p>
          </p:txBody>
        </p:sp>
      </p:grpSp>
      <p:sp>
        <p:nvSpPr>
          <p:cNvPr id="393" name="Shape 393"/>
          <p:cNvSpPr/>
          <p:nvPr/>
        </p:nvSpPr>
        <p:spPr>
          <a:xfrm>
            <a:off x="2124075" y="1230867"/>
            <a:ext cx="4276727" cy="6173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Kebutuhan investasi untuk universal access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p:cNvSpPr>
          <p:nvPr>
            <p:ph type="title"/>
          </p:nvPr>
        </p:nvSpPr>
        <p:spPr>
          <a:xfrm>
            <a:off x="1012722" y="152400"/>
            <a:ext cx="8229601" cy="1143000"/>
          </a:xfrm>
          <a:prstGeom prst="rect">
            <a:avLst/>
          </a:prstGeom>
        </p:spPr>
        <p:txBody>
          <a:bodyPr/>
          <a:lstStyle/>
          <a:p>
            <a:pPr lvl="0" algn="l">
              <a:defRPr sz="1800"/>
            </a:pPr>
            <a:r>
              <a:rPr sz="2800" b="1"/>
              <a:t>ALOKASI PEMBIAYAAN KESEHATAN</a:t>
            </a:r>
            <a:br>
              <a:rPr sz="2800" b="1"/>
            </a:br>
            <a:r>
              <a:rPr sz="2800" b="1"/>
              <a:t>Sumber: PEMERINTAH/PEMERINTAH DAERAH</a:t>
            </a:r>
          </a:p>
        </p:txBody>
      </p:sp>
      <p:grpSp>
        <p:nvGrpSpPr>
          <p:cNvPr id="411" name="Group 411"/>
          <p:cNvGrpSpPr/>
          <p:nvPr/>
        </p:nvGrpSpPr>
        <p:grpSpPr>
          <a:xfrm>
            <a:off x="-1219200" y="359793"/>
            <a:ext cx="9982200" cy="6248400"/>
            <a:chOff x="0" y="0"/>
            <a:chExt cx="9982199" cy="6248399"/>
          </a:xfrm>
        </p:grpSpPr>
        <p:grpSp>
          <p:nvGrpSpPr>
            <p:cNvPr id="400" name="Group 400"/>
            <p:cNvGrpSpPr/>
            <p:nvPr/>
          </p:nvGrpSpPr>
          <p:grpSpPr>
            <a:xfrm>
              <a:off x="0" y="0"/>
              <a:ext cx="9982200" cy="1812036"/>
              <a:chOff x="0" y="0"/>
              <a:chExt cx="9982199" cy="1812034"/>
            </a:xfrm>
          </p:grpSpPr>
          <p:sp>
            <p:nvSpPr>
              <p:cNvPr id="398" name="Shape 398"/>
              <p:cNvSpPr/>
              <p:nvPr/>
            </p:nvSpPr>
            <p:spPr>
              <a:xfrm>
                <a:off x="-1" y="0"/>
                <a:ext cx="9982201" cy="1812035"/>
              </a:xfrm>
              <a:prstGeom prst="rect">
                <a:avLst/>
              </a:prstGeom>
              <a:solidFill>
                <a:srgbClr val="8064A2"/>
              </a:solidFill>
              <a:ln w="12700" cap="flat">
                <a:noFill/>
                <a:miter lim="400000"/>
              </a:ln>
              <a:effectLst>
                <a:outerShdw blurRad="38100" dist="23000" dir="5400000" rotWithShape="0">
                  <a:srgbClr val="000000">
                    <a:alpha val="35000"/>
                  </a:srgbClr>
                </a:outerShdw>
              </a:effectLst>
            </p:spPr>
            <p:txBody>
              <a:bodyPr wrap="square" lIns="0" tIns="0" rIns="0" bIns="0" numCol="1" anchor="t">
                <a:noAutofit/>
              </a:bodyPr>
              <a:lstStyle/>
              <a:p>
                <a:pPr lvl="0" algn="l">
                  <a:defRPr sz="2853" b="1">
                    <a:solidFill>
                      <a:srgbClr val="FFFFFF"/>
                    </a:solidFill>
                  </a:defRPr>
                </a:pPr>
                <a:endParaRPr/>
              </a:p>
            </p:txBody>
          </p:sp>
          <p:sp>
            <p:nvSpPr>
              <p:cNvPr id="399" name="Shape 399"/>
              <p:cNvSpPr/>
              <p:nvPr/>
            </p:nvSpPr>
            <p:spPr>
              <a:xfrm>
                <a:off x="-1" y="0"/>
                <a:ext cx="9982201" cy="917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0"/>
                <a:r>
                  <a:rPr sz="2853" b="1">
                    <a:solidFill>
                      <a:srgbClr val="FFFFFF"/>
                    </a:solidFill>
                  </a:rPr>
                  <a:t>PEMBIAYAAN KESEHATAN oleh</a:t>
                </a:r>
              </a:p>
              <a:p>
                <a:pPr lvl="0"/>
                <a:r>
                  <a:rPr sz="2853" b="1">
                    <a:solidFill>
                      <a:srgbClr val="FFFFFF"/>
                    </a:solidFill>
                  </a:rPr>
                  <a:t>PEMERINTAH &amp; PEMDA</a:t>
                </a:r>
              </a:p>
            </p:txBody>
          </p:sp>
        </p:grpSp>
        <p:grpSp>
          <p:nvGrpSpPr>
            <p:cNvPr id="403" name="Group 403"/>
            <p:cNvGrpSpPr/>
            <p:nvPr/>
          </p:nvGrpSpPr>
          <p:grpSpPr>
            <a:xfrm>
              <a:off x="7116" y="1829981"/>
              <a:ext cx="3535397" cy="3886010"/>
              <a:chOff x="-217714" y="0"/>
              <a:chExt cx="3535395" cy="3886009"/>
            </a:xfrm>
          </p:grpSpPr>
          <p:sp>
            <p:nvSpPr>
              <p:cNvPr id="401" name="Shape 401"/>
              <p:cNvSpPr/>
              <p:nvPr/>
            </p:nvSpPr>
            <p:spPr>
              <a:xfrm>
                <a:off x="0" y="-1"/>
                <a:ext cx="3317682" cy="3886011"/>
              </a:xfrm>
              <a:prstGeom prst="rect">
                <a:avLst/>
              </a:prstGeom>
              <a:solidFill>
                <a:srgbClr val="4BACC6"/>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defRPr b="1">
                    <a:solidFill>
                      <a:srgbClr val="FFFFFF"/>
                    </a:solidFill>
                  </a:defRPr>
                </a:pPr>
                <a:endParaRPr/>
              </a:p>
            </p:txBody>
          </p:sp>
          <p:sp>
            <p:nvSpPr>
              <p:cNvPr id="402" name="Shape 402"/>
              <p:cNvSpPr/>
              <p:nvPr/>
            </p:nvSpPr>
            <p:spPr>
              <a:xfrm>
                <a:off x="-217715" y="1531453"/>
                <a:ext cx="3317682" cy="8231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r>
                  <a:rPr sz="5208">
                    <a:solidFill>
                      <a:srgbClr val="FFFFFF"/>
                    </a:solidFill>
                  </a:rPr>
                  <a:t>       </a:t>
                </a:r>
                <a:r>
                  <a:rPr sz="1700" b="1">
                    <a:solidFill>
                      <a:srgbClr val="FFFFFF"/>
                    </a:solidFill>
                  </a:rPr>
                  <a:t>Minimal 5 % APBN di luar Gaji</a:t>
                </a:r>
              </a:p>
            </p:txBody>
          </p:sp>
        </p:grpSp>
        <p:grpSp>
          <p:nvGrpSpPr>
            <p:cNvPr id="406" name="Group 406"/>
            <p:cNvGrpSpPr/>
            <p:nvPr/>
          </p:nvGrpSpPr>
          <p:grpSpPr>
            <a:xfrm>
              <a:off x="3337382" y="1841982"/>
              <a:ext cx="3307436" cy="3874009"/>
              <a:chOff x="0" y="0"/>
              <a:chExt cx="3307434" cy="3874008"/>
            </a:xfrm>
          </p:grpSpPr>
          <p:sp>
            <p:nvSpPr>
              <p:cNvPr id="404" name="Shape 404"/>
              <p:cNvSpPr/>
              <p:nvPr/>
            </p:nvSpPr>
            <p:spPr>
              <a:xfrm>
                <a:off x="0" y="-1"/>
                <a:ext cx="3307435" cy="3874010"/>
              </a:xfrm>
              <a:prstGeom prst="rect">
                <a:avLst/>
              </a:prstGeom>
              <a:solidFill>
                <a:srgbClr val="3B942A"/>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defRPr sz="1600" b="1">
                    <a:solidFill>
                      <a:srgbClr val="FFFFFF"/>
                    </a:solidFill>
                  </a:defRPr>
                </a:pPr>
                <a:endParaRPr/>
              </a:p>
            </p:txBody>
          </p:sp>
          <p:sp>
            <p:nvSpPr>
              <p:cNvPr id="405" name="Shape 405"/>
              <p:cNvSpPr/>
              <p:nvPr/>
            </p:nvSpPr>
            <p:spPr>
              <a:xfrm>
                <a:off x="0" y="1640815"/>
                <a:ext cx="3307435" cy="5923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1700" b="1">
                    <a:solidFill>
                      <a:srgbClr val="FFFFFF"/>
                    </a:solidFill>
                  </a:defRPr>
                </a:lvl1pPr>
              </a:lstStyle>
              <a:p>
                <a:pPr lvl="0">
                  <a:defRPr sz="1800" b="0">
                    <a:solidFill>
                      <a:srgbClr val="000000"/>
                    </a:solidFill>
                  </a:defRPr>
                </a:pPr>
                <a:r>
                  <a:rPr sz="1700" b="1">
                    <a:solidFill>
                      <a:srgbClr val="FFFFFF"/>
                    </a:solidFill>
                  </a:rPr>
                  <a:t>Minimal 10 % ABPD Provinsi di Luar Gaji</a:t>
                </a:r>
              </a:p>
            </p:txBody>
          </p:sp>
        </p:grpSp>
        <p:grpSp>
          <p:nvGrpSpPr>
            <p:cNvPr id="409" name="Group 409"/>
            <p:cNvGrpSpPr/>
            <p:nvPr/>
          </p:nvGrpSpPr>
          <p:grpSpPr>
            <a:xfrm>
              <a:off x="6674764" y="1841982"/>
              <a:ext cx="3307436" cy="3874009"/>
              <a:chOff x="0" y="0"/>
              <a:chExt cx="3307434" cy="3874008"/>
            </a:xfrm>
          </p:grpSpPr>
          <p:sp>
            <p:nvSpPr>
              <p:cNvPr id="407" name="Shape 407"/>
              <p:cNvSpPr/>
              <p:nvPr/>
            </p:nvSpPr>
            <p:spPr>
              <a:xfrm>
                <a:off x="0" y="-1"/>
                <a:ext cx="3307435" cy="3874010"/>
              </a:xfrm>
              <a:prstGeom prst="rect">
                <a:avLst/>
              </a:prstGeom>
              <a:solidFill>
                <a:srgbClr val="F79646"/>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defRPr sz="1600" b="1">
                    <a:solidFill>
                      <a:srgbClr val="FFFFFF"/>
                    </a:solidFill>
                  </a:defRPr>
                </a:pPr>
                <a:endParaRPr/>
              </a:p>
            </p:txBody>
          </p:sp>
          <p:sp>
            <p:nvSpPr>
              <p:cNvPr id="408" name="Shape 408"/>
              <p:cNvSpPr/>
              <p:nvPr/>
            </p:nvSpPr>
            <p:spPr>
              <a:xfrm>
                <a:off x="0" y="1666007"/>
                <a:ext cx="3307435" cy="5419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600" b="1">
                    <a:solidFill>
                      <a:srgbClr val="FFFFFF"/>
                    </a:solidFill>
                  </a:rPr>
                  <a:t>Minimal  10 %  APBD Kab/Kota </a:t>
                </a:r>
              </a:p>
              <a:p>
                <a:pPr lvl="0"/>
                <a:r>
                  <a:rPr sz="1600" b="1">
                    <a:solidFill>
                      <a:srgbClr val="FFFFFF"/>
                    </a:solidFill>
                  </a:rPr>
                  <a:t>di luar Gaji</a:t>
                </a:r>
              </a:p>
            </p:txBody>
          </p:sp>
        </p:grpSp>
        <p:sp>
          <p:nvSpPr>
            <p:cNvPr id="410" name="Shape 410"/>
            <p:cNvSpPr/>
            <p:nvPr/>
          </p:nvSpPr>
          <p:spPr>
            <a:xfrm>
              <a:off x="0" y="5745937"/>
              <a:ext cx="9982200" cy="502463"/>
            </a:xfrm>
            <a:prstGeom prst="rect">
              <a:avLst/>
            </a:prstGeom>
            <a:solidFill>
              <a:srgbClr val="8064A2"/>
            </a:solidFill>
            <a:ln w="12700" cap="flat">
              <a:noFill/>
              <a:miter lim="400000"/>
            </a:ln>
            <a:effectLst>
              <a:outerShdw blurRad="38100" dist="23000" dir="5400000" rotWithShape="0">
                <a:srgbClr val="000000">
                  <a:alpha val="35000"/>
                </a:srgbClr>
              </a:outerShdw>
            </a:effectLst>
          </p:spPr>
          <p:txBody>
            <a:bodyPr wrap="square" lIns="0" tIns="0" rIns="0" bIns="0" numCol="1" anchor="ctr">
              <a:noAutofit/>
            </a:bodyPr>
            <a:lstStyle/>
            <a:p>
              <a:pPr lvl="0" algn="l">
                <a:defRPr>
                  <a:latin typeface="Calibri"/>
                  <a:ea typeface="Calibri"/>
                  <a:cs typeface="Calibri"/>
                  <a:sym typeface="Calibri"/>
                </a:defRPr>
              </a:pPr>
              <a:endParaRPr/>
            </a:p>
          </p:txBody>
        </p:sp>
      </p:grpSp>
      <p:sp>
        <p:nvSpPr>
          <p:cNvPr id="412" name="Shape 412"/>
          <p:cNvSpPr/>
          <p:nvPr/>
        </p:nvSpPr>
        <p:spPr>
          <a:xfrm>
            <a:off x="23316" y="1346200"/>
            <a:ext cx="8418166" cy="14473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Bagi daerah yang telah menetapkan lebih dari 10 % (Sepuluh persen) </a:t>
            </a:r>
            <a:r>
              <a:rPr b="1" i="1" u="sng">
                <a:latin typeface="Trebuchet MS"/>
                <a:ea typeface="Trebuchet MS"/>
                <a:cs typeface="Trebuchet MS"/>
                <a:sym typeface="Trebuchet MS"/>
              </a:rPr>
              <a:t>agar tidak menurunkan</a:t>
            </a:r>
            <a:r>
              <a:t> jumlah alokasinya</a:t>
            </a:r>
          </a:p>
          <a:p>
            <a:pPr lvl="0"/>
            <a:endParaRPr/>
          </a:p>
          <a:p>
            <a:pPr lvl="0"/>
            <a:r>
              <a:t>Bagi Daerah yang belum mempunyai kemampuan </a:t>
            </a:r>
            <a:r>
              <a:rPr b="1" i="1" u="sng">
                <a:latin typeface="Trebuchet MS"/>
                <a:ea typeface="Trebuchet MS"/>
                <a:cs typeface="Trebuchet MS"/>
                <a:sym typeface="Trebuchet MS"/>
              </a:rPr>
              <a:t>agar dilaksanakan secara bertahap</a:t>
            </a:r>
          </a:p>
        </p:txBody>
      </p:sp>
      <p:sp>
        <p:nvSpPr>
          <p:cNvPr id="413" name="Shape 413"/>
          <p:cNvSpPr/>
          <p:nvPr/>
        </p:nvSpPr>
        <p:spPr>
          <a:xfrm>
            <a:off x="3886200" y="6324600"/>
            <a:ext cx="27432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Sumber : UU no 36/2009</a:t>
            </a:r>
          </a:p>
        </p:txBody>
      </p:sp>
      <p:pic>
        <p:nvPicPr>
          <p:cNvPr id="414" name="image2.png" descr="Logo 8 Kementerian"/>
          <p:cNvPicPr/>
          <p:nvPr/>
        </p:nvPicPr>
        <p:blipFill>
          <a:blip r:embed="rId3">
            <a:extLst/>
          </a:blip>
          <a:srcRect l="24785" r="66492" b="7427"/>
          <a:stretch>
            <a:fillRect/>
          </a:stretch>
        </p:blipFill>
        <p:spPr>
          <a:xfrm>
            <a:off x="76200" y="0"/>
            <a:ext cx="762000" cy="935275"/>
          </a:xfrm>
          <a:prstGeom prst="rect">
            <a:avLst/>
          </a:prstGeom>
          <a:ln w="12700">
            <a:miter lim="400000"/>
          </a:ln>
        </p:spPr>
      </p:pic>
      <p:pic>
        <p:nvPicPr>
          <p:cNvPr id="415" name="image3.jpg" descr="Logo ppsp4"/>
          <p:cNvPicPr/>
          <p:nvPr/>
        </p:nvPicPr>
        <p:blipFill>
          <a:blip r:embed="rId4">
            <a:extLst/>
          </a:blip>
          <a:srcRect l="9035" t="21768" r="7912" b="35898"/>
          <a:stretch>
            <a:fillRect/>
          </a:stretch>
        </p:blipFill>
        <p:spPr>
          <a:xfrm>
            <a:off x="7543799" y="6359361"/>
            <a:ext cx="1456363" cy="498646"/>
          </a:xfrm>
          <a:prstGeom prst="rect">
            <a:avLst/>
          </a:prstGeom>
          <a:ln w="12700">
            <a:miter lim="400000"/>
          </a:ln>
          <a:effectLst>
            <a:outerShdw blurRad="190500" rotWithShape="0">
              <a:srgbClr val="000000">
                <a:alpha val="70000"/>
              </a:srgbClr>
            </a:outerShdw>
          </a:effectLst>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prstGeom prst="rect">
            <a:avLst/>
          </a:prstGeom>
        </p:spPr>
        <p:txBody>
          <a:bodyPr/>
          <a:lstStyle/>
          <a:p>
            <a:pPr lvl="0">
              <a:defRPr sz="1800">
                <a:solidFill>
                  <a:srgbClr val="000000"/>
                </a:solidFill>
              </a:defRPr>
            </a:pPr>
            <a:r>
              <a:rPr sz="5400">
                <a:solidFill>
                  <a:srgbClr val="262626"/>
                </a:solidFill>
              </a:rPr>
              <a:t>Dampak sanitasi </a:t>
            </a:r>
          </a:p>
        </p:txBody>
      </p:sp>
      <p:sp>
        <p:nvSpPr>
          <p:cNvPr id="108" name="Shape 108"/>
          <p:cNvSpPr>
            <a:spLocks noGrp="1"/>
          </p:cNvSpPr>
          <p:nvPr>
            <p:ph type="body" idx="4294967295"/>
          </p:nvPr>
        </p:nvSpPr>
        <p:spPr>
          <a:xfrm>
            <a:off x="913111" y="874681"/>
            <a:ext cx="7179707" cy="3865997"/>
          </a:xfrm>
          <a:prstGeom prst="rect">
            <a:avLst/>
          </a:prstGeom>
        </p:spPr>
        <p:txBody>
          <a:bodyPr lIns="43832" tIns="43832" rIns="43832" bIns="43832" anchor="ctr"/>
          <a:lstStyle/>
          <a:p>
            <a:pPr marL="335280" lvl="0" indent="-335280">
              <a:lnSpc>
                <a:spcPct val="80000"/>
              </a:lnSpc>
              <a:spcBef>
                <a:spcPts val="1200"/>
              </a:spcBef>
              <a:buClr>
                <a:srgbClr val="AD0101"/>
              </a:buClr>
              <a:buSzPct val="150000"/>
              <a:defRPr sz="1800"/>
            </a:pPr>
            <a:r>
              <a:rPr sz="2200">
                <a:solidFill>
                  <a:srgbClr val="242424"/>
                </a:solidFill>
                <a:latin typeface="Times New Roman"/>
                <a:ea typeface="Times New Roman"/>
                <a:cs typeface="Times New Roman"/>
                <a:sym typeface="Times New Roman"/>
              </a:rPr>
              <a:t>Korelasi positif antara prevalensi stunting dan ketiadaan akses sanitasi layak (Riskesdas, 2013)</a:t>
            </a:r>
            <a:endParaRPr sz="2800">
              <a:solidFill>
                <a:srgbClr val="242424"/>
              </a:solidFill>
              <a:latin typeface="Times New Roman"/>
              <a:ea typeface="Times New Roman"/>
              <a:cs typeface="Times New Roman"/>
              <a:sym typeface="Times New Roman"/>
            </a:endParaRPr>
          </a:p>
          <a:p>
            <a:pPr marL="335280" lvl="0" indent="-335280">
              <a:lnSpc>
                <a:spcPct val="80000"/>
              </a:lnSpc>
              <a:spcBef>
                <a:spcPts val="1200"/>
              </a:spcBef>
              <a:buClr>
                <a:srgbClr val="AD0101"/>
              </a:buClr>
              <a:buSzPct val="150000"/>
              <a:defRPr sz="1800"/>
            </a:pPr>
            <a:r>
              <a:rPr sz="2200">
                <a:solidFill>
                  <a:srgbClr val="303030"/>
                </a:solidFill>
                <a:latin typeface="Times New Roman"/>
                <a:ea typeface="Times New Roman"/>
                <a:cs typeface="Times New Roman"/>
                <a:sym typeface="Times New Roman"/>
              </a:rPr>
              <a:t>Indonesia mengalami kerugian ekonomi sebesar 56 trilliun pertahun karena sanitasi yang buruk (</a:t>
            </a:r>
            <a:r>
              <a:rPr sz="1600" i="1">
                <a:solidFill>
                  <a:srgbClr val="303030"/>
                </a:solidFill>
                <a:latin typeface="Times New Roman"/>
                <a:ea typeface="Times New Roman"/>
                <a:cs typeface="Times New Roman"/>
                <a:sym typeface="Times New Roman"/>
              </a:rPr>
              <a:t>Studi WSP</a:t>
            </a:r>
            <a:r>
              <a:rPr sz="2200">
                <a:solidFill>
                  <a:srgbClr val="303030"/>
                </a:solidFill>
                <a:latin typeface="Times New Roman"/>
                <a:ea typeface="Times New Roman"/>
                <a:cs typeface="Times New Roman"/>
                <a:sym typeface="Times New Roman"/>
              </a:rPr>
              <a:t>)</a:t>
            </a:r>
            <a:r>
              <a:rPr sz="2200" baseline="30000">
                <a:solidFill>
                  <a:srgbClr val="303030"/>
                </a:solidFill>
                <a:latin typeface="Times New Roman"/>
                <a:ea typeface="Times New Roman"/>
                <a:cs typeface="Times New Roman"/>
                <a:sym typeface="Times New Roman"/>
              </a:rPr>
              <a:t>1</a:t>
            </a:r>
            <a:endParaRPr sz="2800" baseline="29928">
              <a:solidFill>
                <a:srgbClr val="303030"/>
              </a:solidFill>
              <a:latin typeface="Times New Roman"/>
              <a:ea typeface="Times New Roman"/>
              <a:cs typeface="Times New Roman"/>
              <a:sym typeface="Times New Roman"/>
            </a:endParaRPr>
          </a:p>
          <a:p>
            <a:pPr marL="304800" lvl="0" indent="-304800">
              <a:lnSpc>
                <a:spcPct val="80000"/>
              </a:lnSpc>
              <a:spcBef>
                <a:spcPts val="1200"/>
              </a:spcBef>
              <a:buClr>
                <a:srgbClr val="AD0101"/>
              </a:buClr>
              <a:buSzPct val="150000"/>
              <a:defRPr sz="1800"/>
            </a:pPr>
            <a:r>
              <a:rPr sz="2000" i="1">
                <a:latin typeface="Times New Roman"/>
                <a:ea typeface="Times New Roman"/>
                <a:cs typeface="Times New Roman"/>
                <a:sym typeface="Times New Roman"/>
              </a:rPr>
              <a:t>Global economic returns</a:t>
            </a:r>
            <a:r>
              <a:rPr sz="2000">
                <a:latin typeface="Times New Roman"/>
                <a:ea typeface="Times New Roman"/>
                <a:cs typeface="Times New Roman"/>
                <a:sym typeface="Times New Roman"/>
              </a:rPr>
              <a:t> /Keuntungan ekonomi (WHO, 2012) : </a:t>
            </a:r>
            <a:endParaRPr sz="2600">
              <a:latin typeface="Times New Roman"/>
              <a:ea typeface="Times New Roman"/>
              <a:cs typeface="Times New Roman"/>
              <a:sym typeface="Times New Roman"/>
            </a:endParaRPr>
          </a:p>
          <a:p>
            <a:pPr marL="0" lvl="1" indent="0" algn="ctr">
              <a:lnSpc>
                <a:spcPct val="80000"/>
              </a:lnSpc>
              <a:spcBef>
                <a:spcPts val="400"/>
              </a:spcBef>
              <a:buClr>
                <a:srgbClr val="AD0101"/>
              </a:buClr>
              <a:buSzTx/>
              <a:buNone/>
              <a:defRPr sz="1800"/>
            </a:pPr>
            <a:r>
              <a:rPr sz="2000">
                <a:latin typeface="Times New Roman"/>
                <a:ea typeface="Times New Roman"/>
                <a:cs typeface="Times New Roman"/>
                <a:sym typeface="Times New Roman"/>
              </a:rPr>
              <a:t>SANITASI: US$ 5,5/dolar yang diinvestasikan </a:t>
            </a:r>
            <a:endParaRPr sz="2600">
              <a:latin typeface="Times New Roman"/>
              <a:ea typeface="Times New Roman"/>
              <a:cs typeface="Times New Roman"/>
              <a:sym typeface="Times New Roman"/>
            </a:endParaRPr>
          </a:p>
          <a:p>
            <a:pPr marL="0" lvl="1" indent="0" algn="ctr">
              <a:lnSpc>
                <a:spcPct val="80000"/>
              </a:lnSpc>
              <a:spcBef>
                <a:spcPts val="400"/>
              </a:spcBef>
              <a:buClr>
                <a:srgbClr val="AD0101"/>
              </a:buClr>
              <a:buSzTx/>
              <a:buNone/>
              <a:defRPr sz="1800"/>
            </a:pPr>
            <a:r>
              <a:rPr sz="2000">
                <a:latin typeface="Times New Roman"/>
                <a:ea typeface="Times New Roman"/>
                <a:cs typeface="Times New Roman"/>
                <a:sym typeface="Times New Roman"/>
              </a:rPr>
              <a:t>AIR MINUM: US$ 2/dolar untuk air minum</a:t>
            </a:r>
            <a:endParaRPr sz="2600">
              <a:latin typeface="Times New Roman"/>
              <a:ea typeface="Times New Roman"/>
              <a:cs typeface="Times New Roman"/>
              <a:sym typeface="Times New Roman"/>
            </a:endParaRPr>
          </a:p>
          <a:p>
            <a:pPr marL="0" lvl="1" indent="0" algn="ctr">
              <a:lnSpc>
                <a:spcPct val="80000"/>
              </a:lnSpc>
              <a:spcBef>
                <a:spcPts val="400"/>
              </a:spcBef>
              <a:buClr>
                <a:srgbClr val="AD0101"/>
              </a:buClr>
              <a:buSzTx/>
              <a:buNone/>
              <a:defRPr sz="1800"/>
            </a:pPr>
            <a:endParaRPr sz="2800" baseline="29928">
              <a:solidFill>
                <a:srgbClr val="303030"/>
              </a:solidFill>
              <a:latin typeface="Times New Roman"/>
              <a:ea typeface="Times New Roman"/>
              <a:cs typeface="Times New Roman"/>
              <a:sym typeface="Times New Roman"/>
            </a:endParaRPr>
          </a:p>
          <a:p>
            <a:pPr marL="335280" lvl="0" indent="-335280">
              <a:lnSpc>
                <a:spcPct val="80000"/>
              </a:lnSpc>
              <a:spcBef>
                <a:spcPts val="1200"/>
              </a:spcBef>
              <a:buClr>
                <a:srgbClr val="AD0101"/>
              </a:buClr>
              <a:buSzPct val="150000"/>
              <a:defRPr sz="1800"/>
            </a:pPr>
            <a:r>
              <a:rPr sz="2200">
                <a:solidFill>
                  <a:srgbClr val="303030"/>
                </a:solidFill>
                <a:latin typeface="Times New Roman"/>
                <a:ea typeface="Times New Roman"/>
                <a:cs typeface="Times New Roman"/>
                <a:sym typeface="Times New Roman"/>
              </a:rPr>
              <a:t>Intervensi modifikasi lingkungan dapat menurunkan angka penyakit diare sebesar  94% (WHO, 2007)</a:t>
            </a:r>
            <a:br>
              <a:rPr sz="2200">
                <a:solidFill>
                  <a:srgbClr val="303030"/>
                </a:solidFill>
                <a:latin typeface="Times New Roman"/>
                <a:ea typeface="Times New Roman"/>
                <a:cs typeface="Times New Roman"/>
                <a:sym typeface="Times New Roman"/>
              </a:rPr>
            </a:br>
            <a:endParaRPr sz="2200">
              <a:solidFill>
                <a:srgbClr val="303030"/>
              </a:solidFill>
              <a:latin typeface="Times New Roman"/>
              <a:ea typeface="Times New Roman"/>
              <a:cs typeface="Times New Roman"/>
              <a:sym typeface="Times New Roman"/>
            </a:endParaRPr>
          </a:p>
        </p:txBody>
      </p:sp>
      <p:sp>
        <p:nvSpPr>
          <p:cNvPr id="109" name="Shape 109"/>
          <p:cNvSpPr/>
          <p:nvPr/>
        </p:nvSpPr>
        <p:spPr>
          <a:xfrm>
            <a:off x="636968" y="6127408"/>
            <a:ext cx="7731992" cy="728892"/>
          </a:xfrm>
          <a:prstGeom prst="rect">
            <a:avLst/>
          </a:prstGeom>
          <a:ln w="12700">
            <a:miter lim="400000"/>
          </a:ln>
          <a:extLst>
            <a:ext uri="{C572A759-6A51-4108-AA02-DFA0A04FC94B}">
              <ma14:wrappingTextBoxFlag xmlns:ma14="http://schemas.microsoft.com/office/mac/drawingml/2011/main" xmlns="" val="1"/>
            </a:ext>
          </a:extLst>
        </p:spPr>
        <p:txBody>
          <a:bodyPr lIns="43832" tIns="43832" rIns="43832" bIns="43832">
            <a:spAutoFit/>
          </a:bodyPr>
          <a:lstStyle/>
          <a:p>
            <a:pPr lvl="0" algn="l"/>
            <a:r>
              <a:rPr baseline="30000">
                <a:latin typeface="Times New Roman"/>
                <a:ea typeface="Times New Roman"/>
                <a:cs typeface="Times New Roman"/>
                <a:sym typeface="Times New Roman"/>
              </a:rPr>
              <a:t>1</a:t>
            </a:r>
            <a:r>
              <a:rPr>
                <a:latin typeface="Times New Roman"/>
                <a:ea typeface="Times New Roman"/>
                <a:cs typeface="Times New Roman"/>
                <a:sym typeface="Times New Roman"/>
              </a:rPr>
              <a:t> </a:t>
            </a:r>
            <a:r>
              <a:rPr sz="1200">
                <a:latin typeface="Times New Roman"/>
                <a:ea typeface="Times New Roman"/>
                <a:cs typeface="Times New Roman"/>
                <a:sym typeface="Times New Roman"/>
              </a:rPr>
              <a:t>Economic Impacts of Sanitation in Indonesia, Studi Lima Negara dilaksanakan di Kambodia, Indonesia, Lao PDR, Philippina, dan Vietnam dalam rangka </a:t>
            </a:r>
            <a:r>
              <a:rPr sz="1200" i="1">
                <a:latin typeface="Times New Roman"/>
                <a:ea typeface="Times New Roman"/>
                <a:cs typeface="Times New Roman"/>
                <a:sym typeface="Times New Roman"/>
              </a:rPr>
              <a:t>Economics of Sanitation Initiative</a:t>
            </a:r>
            <a:r>
              <a:rPr sz="1200">
                <a:latin typeface="Times New Roman"/>
                <a:ea typeface="Times New Roman"/>
                <a:cs typeface="Times New Roman"/>
                <a:sym typeface="Times New Roman"/>
              </a:rPr>
              <a:t> (ESI). </a:t>
            </a:r>
            <a:r>
              <a:rPr sz="1200" i="1">
                <a:latin typeface="Times New Roman"/>
                <a:ea typeface="Times New Roman"/>
                <a:cs typeface="Times New Roman"/>
                <a:sym typeface="Times New Roman"/>
              </a:rPr>
              <a:t>Water and Sanitation Program</a:t>
            </a:r>
            <a:r>
              <a:rPr sz="1200">
                <a:latin typeface="Times New Roman"/>
                <a:ea typeface="Times New Roman"/>
                <a:cs typeface="Times New Roman"/>
                <a:sym typeface="Times New Roman"/>
              </a:rPr>
              <a:t>, Agustus 2008</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p:cNvSpPr>
          <p:nvPr>
            <p:ph type="title"/>
          </p:nvPr>
        </p:nvSpPr>
        <p:spPr>
          <a:xfrm>
            <a:off x="3505200" y="762000"/>
            <a:ext cx="5029200" cy="1143000"/>
          </a:xfrm>
          <a:prstGeom prst="rect">
            <a:avLst/>
          </a:prstGeom>
          <a:solidFill>
            <a:srgbClr val="FFFF00"/>
          </a:solidFill>
        </p:spPr>
        <p:txBody>
          <a:bodyPr lIns="0" tIns="0" rIns="0" bIns="0"/>
          <a:lstStyle/>
          <a:p>
            <a:pPr lvl="0" algn="r" defTabSz="859536">
              <a:defRPr sz="1800"/>
            </a:pPr>
            <a:r>
              <a:rPr sz="2350" b="1">
                <a:latin typeface="Arial"/>
                <a:ea typeface="Arial"/>
                <a:cs typeface="Arial"/>
                <a:sym typeface="Arial"/>
              </a:rPr>
              <a:t>2/3 ANGGARAN KESEHATAN</a:t>
            </a:r>
            <a:br>
              <a:rPr sz="2350" b="1">
                <a:latin typeface="Arial"/>
                <a:ea typeface="Arial"/>
                <a:cs typeface="Arial"/>
                <a:sym typeface="Arial"/>
              </a:rPr>
            </a:br>
            <a:r>
              <a:rPr sz="2350" b="1">
                <a:latin typeface="Arial"/>
                <a:ea typeface="Arial"/>
                <a:cs typeface="Arial"/>
                <a:sym typeface="Arial"/>
              </a:rPr>
              <a:t>UNTUK PREVENTIF DAN PROMOTIF</a:t>
            </a:r>
          </a:p>
        </p:txBody>
      </p:sp>
      <p:sp>
        <p:nvSpPr>
          <p:cNvPr id="420" name="Shape 420"/>
          <p:cNvSpPr>
            <a:spLocks noGrp="1"/>
          </p:cNvSpPr>
          <p:nvPr>
            <p:ph type="body" idx="1"/>
          </p:nvPr>
        </p:nvSpPr>
        <p:spPr>
          <a:xfrm>
            <a:off x="457200" y="2743200"/>
            <a:ext cx="8229600" cy="3581400"/>
          </a:xfrm>
          <a:prstGeom prst="rect">
            <a:avLst/>
          </a:prstGeom>
        </p:spPr>
        <p:txBody>
          <a:bodyPr/>
          <a:lstStyle/>
          <a:p>
            <a:pPr marL="0" lvl="0" indent="0">
              <a:spcBef>
                <a:spcPts val="500"/>
              </a:spcBef>
              <a:buSzTx/>
              <a:buNone/>
              <a:defRPr sz="1800"/>
            </a:pPr>
            <a:r>
              <a:rPr sz="2400">
                <a:latin typeface="Times New Roman"/>
                <a:ea typeface="Times New Roman"/>
                <a:cs typeface="Times New Roman"/>
                <a:sym typeface="Times New Roman"/>
              </a:rPr>
              <a:t>Kepentingan pelayanan publik:</a:t>
            </a:r>
          </a:p>
          <a:p>
            <a:pPr marL="257175" lvl="0" indent="-257175">
              <a:spcBef>
                <a:spcPts val="500"/>
              </a:spcBef>
              <a:buFont typeface="Wingdings"/>
              <a:buChar char="❑"/>
              <a:defRPr sz="1800"/>
            </a:pPr>
            <a:r>
              <a:rPr sz="2400" b="1" i="1" u="sng">
                <a:latin typeface="Times New Roman"/>
                <a:ea typeface="Times New Roman"/>
                <a:cs typeface="Times New Roman"/>
                <a:sym typeface="Times New Roman"/>
              </a:rPr>
              <a:t>Pelayanan kesehatan preventif, promotif, kuratif, dan rehabilitatif</a:t>
            </a:r>
            <a:r>
              <a:rPr sz="2400" u="sng">
                <a:latin typeface="Times New Roman"/>
                <a:ea typeface="Times New Roman"/>
                <a:cs typeface="Times New Roman"/>
                <a:sym typeface="Times New Roman"/>
              </a:rPr>
              <a:t> </a:t>
            </a:r>
            <a:r>
              <a:rPr sz="2400">
                <a:latin typeface="Times New Roman"/>
                <a:ea typeface="Times New Roman"/>
                <a:cs typeface="Times New Roman"/>
                <a:sym typeface="Times New Roman"/>
              </a:rPr>
              <a:t>yang dibutuhkan masyarakat dalam meningkatkan derajat kesehatannya. </a:t>
            </a:r>
          </a:p>
          <a:p>
            <a:pPr marL="257175" lvl="0" indent="-257175">
              <a:spcBef>
                <a:spcPts val="500"/>
              </a:spcBef>
              <a:buFont typeface="Wingdings"/>
              <a:buChar char="❑"/>
              <a:defRPr sz="1800"/>
            </a:pPr>
            <a:r>
              <a:rPr sz="2400">
                <a:latin typeface="Times New Roman"/>
                <a:ea typeface="Times New Roman"/>
                <a:cs typeface="Times New Roman"/>
                <a:sym typeface="Times New Roman"/>
              </a:rPr>
              <a:t>Biaya tersebut dilakukan secara efisien dan efektif dengan </a:t>
            </a:r>
            <a:r>
              <a:rPr sz="2400" b="1" i="1" u="sng">
                <a:latin typeface="Times New Roman"/>
                <a:ea typeface="Times New Roman"/>
                <a:cs typeface="Times New Roman"/>
                <a:sym typeface="Times New Roman"/>
              </a:rPr>
              <a:t>mengutamakan pelayanan preventif dan promotif dan besarnya sekurang-kurangnya 2/3 (dua pertiga) dari APBN dan APBD</a:t>
            </a:r>
          </a:p>
        </p:txBody>
      </p:sp>
      <p:sp>
        <p:nvSpPr>
          <p:cNvPr id="421" name="Shape 421"/>
          <p:cNvSpPr/>
          <p:nvPr/>
        </p:nvSpPr>
        <p:spPr>
          <a:xfrm>
            <a:off x="609600" y="6412467"/>
            <a:ext cx="2743200" cy="358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i="1">
                <a:latin typeface="Trebuchet MS"/>
                <a:ea typeface="Trebuchet MS"/>
                <a:cs typeface="Trebuchet MS"/>
                <a:sym typeface="Trebuchet MS"/>
              </a:defRPr>
            </a:lvl1pPr>
          </a:lstStyle>
          <a:p>
            <a:pPr lvl="0">
              <a:defRPr i="0"/>
            </a:pPr>
            <a:r>
              <a:rPr i="1"/>
              <a:t>Sumber : UU no 36/2009</a:t>
            </a:r>
          </a:p>
        </p:txBody>
      </p:sp>
      <p:pic>
        <p:nvPicPr>
          <p:cNvPr id="422" name="image9.png"/>
          <p:cNvPicPr/>
          <p:nvPr/>
        </p:nvPicPr>
        <p:blipFill>
          <a:blip r:embed="rId3">
            <a:extLst/>
          </a:blip>
          <a:stretch>
            <a:fillRect/>
          </a:stretch>
        </p:blipFill>
        <p:spPr>
          <a:xfrm>
            <a:off x="811385" y="381000"/>
            <a:ext cx="2389016" cy="2170789"/>
          </a:xfrm>
          <a:prstGeom prst="rect">
            <a:avLst/>
          </a:prstGeom>
          <a:ln w="12700">
            <a:miter lim="400000"/>
          </a:ln>
        </p:spPr>
      </p:pic>
      <p:pic>
        <p:nvPicPr>
          <p:cNvPr id="423" name="image2.png" descr="Logo 8 Kementerian"/>
          <p:cNvPicPr/>
          <p:nvPr/>
        </p:nvPicPr>
        <p:blipFill>
          <a:blip r:embed="rId4">
            <a:extLst/>
          </a:blip>
          <a:srcRect l="24785" r="66492" b="7427"/>
          <a:stretch>
            <a:fillRect/>
          </a:stretch>
        </p:blipFill>
        <p:spPr>
          <a:xfrm>
            <a:off x="76200" y="0"/>
            <a:ext cx="762000" cy="935275"/>
          </a:xfrm>
          <a:prstGeom prst="rect">
            <a:avLst/>
          </a:prstGeom>
          <a:ln w="12700">
            <a:miter lim="400000"/>
          </a:ln>
        </p:spPr>
      </p:pic>
      <p:pic>
        <p:nvPicPr>
          <p:cNvPr id="424" name="image3.jpg" descr="Logo ppsp4"/>
          <p:cNvPicPr/>
          <p:nvPr/>
        </p:nvPicPr>
        <p:blipFill>
          <a:blip r:embed="rId5">
            <a:extLst/>
          </a:blip>
          <a:srcRect l="9035" t="21768" r="7912" b="35898"/>
          <a:stretch>
            <a:fillRect/>
          </a:stretch>
        </p:blipFill>
        <p:spPr>
          <a:xfrm>
            <a:off x="7543799" y="6359361"/>
            <a:ext cx="1456363" cy="498646"/>
          </a:xfrm>
          <a:prstGeom prst="rect">
            <a:avLst/>
          </a:prstGeom>
          <a:ln w="12700">
            <a:miter lim="400000"/>
          </a:ln>
          <a:effectLst>
            <a:outerShdw blurRad="190500" rotWithShape="0">
              <a:srgbClr val="000000">
                <a:alpha val="70000"/>
              </a:srgbClr>
            </a:outerShdw>
          </a:effec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p:cNvSpPr>
          <p:nvPr>
            <p:ph type="title"/>
          </p:nvPr>
        </p:nvSpPr>
        <p:spPr>
          <a:xfrm>
            <a:off x="683567" y="4941168"/>
            <a:ext cx="2520282" cy="1240161"/>
          </a:xfrm>
          <a:prstGeom prst="rect">
            <a:avLst/>
          </a:prstGeom>
        </p:spPr>
        <p:txBody>
          <a:bodyPr/>
          <a:lstStyle/>
          <a:p>
            <a:pPr lvl="0" defTabSz="548640">
              <a:defRPr sz="1800">
                <a:solidFill>
                  <a:srgbClr val="000000"/>
                </a:solidFill>
              </a:defRPr>
            </a:pPr>
            <a:r>
              <a:rPr sz="1440">
                <a:solidFill>
                  <a:srgbClr val="262626"/>
                </a:solidFill>
              </a:rPr>
              <a:t>Fatwa MUI : </a:t>
            </a:r>
            <a:br>
              <a:rPr sz="1440">
                <a:solidFill>
                  <a:srgbClr val="262626"/>
                </a:solidFill>
              </a:rPr>
            </a:br>
            <a:r>
              <a:rPr sz="1440">
                <a:solidFill>
                  <a:srgbClr val="262626"/>
                </a:solidFill>
              </a:rPr>
              <a:t>Penggunaan dana zakat, infaq, sedekah dan wakaf untuk pembangunan sarana air bersih dan sanitasi bagi masyarakat</a:t>
            </a:r>
          </a:p>
        </p:txBody>
      </p:sp>
      <p:grpSp>
        <p:nvGrpSpPr>
          <p:cNvPr id="441" name="Group 441"/>
          <p:cNvGrpSpPr/>
          <p:nvPr/>
        </p:nvGrpSpPr>
        <p:grpSpPr>
          <a:xfrm>
            <a:off x="2843808" y="404663"/>
            <a:ext cx="5832648" cy="5760641"/>
            <a:chOff x="0" y="0"/>
            <a:chExt cx="5832647" cy="5760640"/>
          </a:xfrm>
        </p:grpSpPr>
        <p:sp>
          <p:nvSpPr>
            <p:cNvPr id="429" name="Shape 429"/>
            <p:cNvSpPr/>
            <p:nvPr/>
          </p:nvSpPr>
          <p:spPr>
            <a:xfrm>
              <a:off x="0" y="-1"/>
              <a:ext cx="5832648" cy="1352672"/>
            </a:xfrm>
            <a:prstGeom prst="roundRect">
              <a:avLst>
                <a:gd name="adj" fmla="val 7500"/>
              </a:avLst>
            </a:prstGeom>
            <a:gradFill flip="none" rotWithShape="1">
              <a:gsLst>
                <a:gs pos="0">
                  <a:srgbClr val="BECAE7"/>
                </a:gs>
                <a:gs pos="35000">
                  <a:srgbClr val="D1D9ED"/>
                </a:gs>
                <a:gs pos="100000">
                  <a:srgbClr val="EDF0F9"/>
                </a:gs>
              </a:gsLst>
              <a:lin ang="16200000" scaled="0"/>
            </a:gradFill>
            <a:ln w="12700" cap="flat">
              <a:noFill/>
              <a:miter lim="400000"/>
            </a:ln>
            <a:effectLst>
              <a:outerShdw blurRad="38100" dist="20000" dir="5400000" rotWithShape="0">
                <a:srgbClr val="000000">
                  <a:alpha val="38000"/>
                </a:srgbClr>
              </a:outerShdw>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0" name="Shape 430"/>
            <p:cNvSpPr/>
            <p:nvPr/>
          </p:nvSpPr>
          <p:spPr>
            <a:xfrm>
              <a:off x="67633" y="67633"/>
              <a:ext cx="1351319" cy="1217404"/>
            </a:xfrm>
            <a:prstGeom prst="roundRect">
              <a:avLst>
                <a:gd name="adj" fmla="val 7500"/>
              </a:avLst>
            </a:prstGeom>
            <a:blipFill rotWithShape="1">
              <a:blip r:embed="rId2"/>
              <a:srcRect/>
              <a:stretch>
                <a:fillRect/>
              </a:stretch>
            </a:blipFill>
            <a:ln w="9525" cap="flat">
              <a:solidFill>
                <a:srgbClr val="F9F9F9"/>
              </a:solidFill>
              <a:prstDash val="solid"/>
              <a:bevel/>
            </a:ln>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1" name="Shape 431"/>
            <p:cNvSpPr/>
            <p:nvPr/>
          </p:nvSpPr>
          <p:spPr>
            <a:xfrm>
              <a:off x="1418951" y="-1"/>
              <a:ext cx="4413697" cy="7149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130">
                  <a:latin typeface="Times New Roman"/>
                  <a:ea typeface="Times New Roman"/>
                  <a:cs typeface="Times New Roman"/>
                  <a:sym typeface="Times New Roman"/>
                </a:defRPr>
              </a:lvl1pPr>
            </a:lstStyle>
            <a:p>
              <a:pPr lvl="0">
                <a:defRPr sz="1800"/>
              </a:pPr>
              <a:r>
                <a:rPr sz="2130"/>
                <a:t>Untuk masyarakat yang berhak menerima</a:t>
              </a:r>
            </a:p>
          </p:txBody>
        </p:sp>
        <p:sp>
          <p:nvSpPr>
            <p:cNvPr id="432" name="Shape 432"/>
            <p:cNvSpPr/>
            <p:nvPr/>
          </p:nvSpPr>
          <p:spPr>
            <a:xfrm>
              <a:off x="0" y="1469323"/>
              <a:ext cx="5832648" cy="1352671"/>
            </a:xfrm>
            <a:prstGeom prst="roundRect">
              <a:avLst>
                <a:gd name="adj" fmla="val 7500"/>
              </a:avLst>
            </a:prstGeom>
            <a:gradFill flip="none" rotWithShape="1">
              <a:gsLst>
                <a:gs pos="0">
                  <a:srgbClr val="BECAE7"/>
                </a:gs>
                <a:gs pos="35000">
                  <a:srgbClr val="D1D9ED"/>
                </a:gs>
                <a:gs pos="100000">
                  <a:srgbClr val="EDF0F9"/>
                </a:gs>
              </a:gsLst>
              <a:lin ang="16200000" scaled="0"/>
            </a:gradFill>
            <a:ln w="12700" cap="flat">
              <a:noFill/>
              <a:miter lim="400000"/>
            </a:ln>
            <a:effectLst>
              <a:outerShdw blurRad="38100" dist="20000" dir="5400000" rotWithShape="0">
                <a:srgbClr val="000000">
                  <a:alpha val="38000"/>
                </a:srgbClr>
              </a:outerShdw>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3" name="Shape 433"/>
            <p:cNvSpPr/>
            <p:nvPr/>
          </p:nvSpPr>
          <p:spPr>
            <a:xfrm>
              <a:off x="67633" y="1536956"/>
              <a:ext cx="1351319" cy="1217404"/>
            </a:xfrm>
            <a:prstGeom prst="roundRect">
              <a:avLst>
                <a:gd name="adj" fmla="val 7500"/>
              </a:avLst>
            </a:prstGeom>
            <a:blipFill rotWithShape="1">
              <a:blip r:embed="rId3"/>
              <a:srcRect/>
              <a:stretch>
                <a:fillRect/>
              </a:stretch>
            </a:blipFill>
            <a:ln w="9525" cap="flat">
              <a:solidFill>
                <a:srgbClr val="F9F9F9"/>
              </a:solidFill>
              <a:prstDash val="solid"/>
              <a:bevel/>
            </a:ln>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4" name="Shape 434"/>
            <p:cNvSpPr/>
            <p:nvPr/>
          </p:nvSpPr>
          <p:spPr>
            <a:xfrm>
              <a:off x="1418951" y="1469323"/>
              <a:ext cx="4413697" cy="7149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l">
                <a:defRPr sz="2130">
                  <a:latin typeface="Times New Roman"/>
                  <a:ea typeface="Times New Roman"/>
                  <a:cs typeface="Times New Roman"/>
                  <a:sym typeface="Times New Roman"/>
                </a:defRPr>
              </a:lvl1pPr>
            </a:lstStyle>
            <a:p>
              <a:pPr lvl="0">
                <a:defRPr sz="1800"/>
              </a:pPr>
              <a:r>
                <a:rPr sz="2130"/>
                <a:t>Setelah ada kebutuhan akan sanitasi (terpicu)</a:t>
              </a:r>
            </a:p>
          </p:txBody>
        </p:sp>
        <p:sp>
          <p:nvSpPr>
            <p:cNvPr id="435" name="Shape 435"/>
            <p:cNvSpPr/>
            <p:nvPr/>
          </p:nvSpPr>
          <p:spPr>
            <a:xfrm>
              <a:off x="0" y="2938646"/>
              <a:ext cx="5832648" cy="1352671"/>
            </a:xfrm>
            <a:prstGeom prst="roundRect">
              <a:avLst>
                <a:gd name="adj" fmla="val 7500"/>
              </a:avLst>
            </a:prstGeom>
            <a:gradFill flip="none" rotWithShape="1">
              <a:gsLst>
                <a:gs pos="0">
                  <a:srgbClr val="BECAE7"/>
                </a:gs>
                <a:gs pos="35000">
                  <a:srgbClr val="D1D9ED"/>
                </a:gs>
                <a:gs pos="100000">
                  <a:srgbClr val="EDF0F9"/>
                </a:gs>
              </a:gsLst>
              <a:lin ang="16200000" scaled="0"/>
            </a:gradFill>
            <a:ln w="12700" cap="flat">
              <a:noFill/>
              <a:miter lim="400000"/>
            </a:ln>
            <a:effectLst>
              <a:outerShdw blurRad="38100" dist="20000" dir="5400000" rotWithShape="0">
                <a:srgbClr val="000000">
                  <a:alpha val="38000"/>
                </a:srgbClr>
              </a:outerShdw>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6" name="Shape 436"/>
            <p:cNvSpPr/>
            <p:nvPr/>
          </p:nvSpPr>
          <p:spPr>
            <a:xfrm>
              <a:off x="67633" y="3006279"/>
              <a:ext cx="1351319" cy="1217405"/>
            </a:xfrm>
            <a:prstGeom prst="roundRect">
              <a:avLst>
                <a:gd name="adj" fmla="val 7500"/>
              </a:avLst>
            </a:prstGeom>
            <a:blipFill rotWithShape="1">
              <a:blip r:embed="rId4"/>
              <a:srcRect/>
              <a:stretch>
                <a:fillRect/>
              </a:stretch>
            </a:blipFill>
            <a:ln w="9525" cap="flat">
              <a:solidFill>
                <a:srgbClr val="F9F9F9"/>
              </a:solidFill>
              <a:prstDash val="solid"/>
              <a:bevel/>
            </a:ln>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7" name="Shape 437"/>
            <p:cNvSpPr/>
            <p:nvPr/>
          </p:nvSpPr>
          <p:spPr>
            <a:xfrm>
              <a:off x="1418951" y="2938646"/>
              <a:ext cx="4413697" cy="10324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r>
                <a:rPr sz="2130">
                  <a:latin typeface="Times New Roman"/>
                  <a:ea typeface="Times New Roman"/>
                  <a:cs typeface="Times New Roman"/>
                  <a:sym typeface="Times New Roman"/>
                </a:rPr>
                <a:t>masyarakat menerima dalam bentuk sarana </a:t>
              </a:r>
              <a:r>
                <a:rPr sz="2130">
                  <a:latin typeface="Wingdings"/>
                  <a:ea typeface="Wingdings"/>
                  <a:cs typeface="Wingdings"/>
                  <a:sym typeface="Wingdings"/>
                </a:rPr>
                <a:t> </a:t>
              </a:r>
              <a:r>
                <a:rPr sz="2130">
                  <a:latin typeface="Times New Roman"/>
                  <a:ea typeface="Times New Roman"/>
                  <a:cs typeface="Times New Roman"/>
                  <a:sym typeface="Times New Roman"/>
                </a:rPr>
                <a:t>berkerjasama dengan wirausaha sanitasi</a:t>
              </a:r>
            </a:p>
          </p:txBody>
        </p:sp>
        <p:sp>
          <p:nvSpPr>
            <p:cNvPr id="438" name="Shape 438"/>
            <p:cNvSpPr/>
            <p:nvPr/>
          </p:nvSpPr>
          <p:spPr>
            <a:xfrm>
              <a:off x="0" y="4407969"/>
              <a:ext cx="5832648" cy="1352671"/>
            </a:xfrm>
            <a:prstGeom prst="roundRect">
              <a:avLst>
                <a:gd name="adj" fmla="val 7500"/>
              </a:avLst>
            </a:prstGeom>
            <a:gradFill flip="none" rotWithShape="1">
              <a:gsLst>
                <a:gs pos="0">
                  <a:srgbClr val="BECAE7"/>
                </a:gs>
                <a:gs pos="35000">
                  <a:srgbClr val="D1D9ED"/>
                </a:gs>
                <a:gs pos="100000">
                  <a:srgbClr val="EDF0F9"/>
                </a:gs>
              </a:gsLst>
              <a:lin ang="16200000" scaled="0"/>
            </a:gradFill>
            <a:ln w="12700" cap="flat">
              <a:noFill/>
              <a:miter lim="400000"/>
            </a:ln>
            <a:effectLst>
              <a:outerShdw blurRad="38100" dist="20000" dir="5400000" rotWithShape="0">
                <a:srgbClr val="000000">
                  <a:alpha val="38000"/>
                </a:srgbClr>
              </a:outerShdw>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39" name="Shape 439"/>
            <p:cNvSpPr/>
            <p:nvPr/>
          </p:nvSpPr>
          <p:spPr>
            <a:xfrm>
              <a:off x="67633" y="4475603"/>
              <a:ext cx="1351319" cy="1217404"/>
            </a:xfrm>
            <a:prstGeom prst="roundRect">
              <a:avLst>
                <a:gd name="adj" fmla="val 7500"/>
              </a:avLst>
            </a:prstGeom>
            <a:blipFill rotWithShape="1">
              <a:blip r:embed="rId5"/>
              <a:srcRect/>
              <a:stretch>
                <a:fillRect/>
              </a:stretch>
            </a:blipFill>
            <a:ln w="9525" cap="flat">
              <a:solidFill>
                <a:srgbClr val="F9F9F9"/>
              </a:solidFill>
              <a:prstDash val="solid"/>
              <a:bevel/>
            </a:ln>
            <a:effectLst/>
          </p:spPr>
          <p:txBody>
            <a:bodyPr wrap="square" lIns="0" tIns="0" rIns="0" bIns="0" numCol="1" anchor="ctr">
              <a:noAutofit/>
            </a:bodyPr>
            <a:lstStyle/>
            <a:p>
              <a:pPr lvl="0" algn="l">
                <a:defRPr>
                  <a:latin typeface="Times New Roman"/>
                  <a:ea typeface="Times New Roman"/>
                  <a:cs typeface="Times New Roman"/>
                  <a:sym typeface="Times New Roman"/>
                </a:defRPr>
              </a:pPr>
              <a:endParaRPr/>
            </a:p>
          </p:txBody>
        </p:sp>
        <p:sp>
          <p:nvSpPr>
            <p:cNvPr id="440" name="Shape 440"/>
            <p:cNvSpPr/>
            <p:nvPr/>
          </p:nvSpPr>
          <p:spPr>
            <a:xfrm>
              <a:off x="1418951" y="4407969"/>
              <a:ext cx="4413697" cy="10324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lgn="l"/>
              <a:r>
                <a:rPr sz="2130">
                  <a:latin typeface="Times New Roman"/>
                  <a:ea typeface="Times New Roman"/>
                  <a:cs typeface="Times New Roman"/>
                  <a:sym typeface="Times New Roman"/>
                </a:rPr>
                <a:t>Mengatasi Kredit jamban yang macet</a:t>
              </a:r>
            </a:p>
            <a:p>
              <a:pPr lvl="0" algn="l"/>
              <a:endParaRPr sz="2130">
                <a:latin typeface="Times New Roman"/>
                <a:ea typeface="Times New Roman"/>
                <a:cs typeface="Times New Roman"/>
                <a:sym typeface="Times New Roman"/>
              </a:endParaRP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 name="image21.jpg" descr="F:\paparan-Direktur-PLP-program-2015-2019-2014.08.15-20slide_004.jpg"/>
          <p:cNvPicPr/>
          <p:nvPr/>
        </p:nvPicPr>
        <p:blipFill>
          <a:blip r:embed="rId2">
            <a:extLst/>
          </a:blip>
          <a:srcRect t="10106" r="7618"/>
          <a:stretch>
            <a:fillRect/>
          </a:stretch>
        </p:blipFill>
        <p:spPr>
          <a:xfrm>
            <a:off x="755575" y="908719"/>
            <a:ext cx="7958703" cy="5808290"/>
          </a:xfrm>
          <a:prstGeom prst="rect">
            <a:avLst/>
          </a:prstGeom>
          <a:ln w="12700">
            <a:miter lim="400000"/>
          </a:ln>
        </p:spPr>
      </p:pic>
      <p:sp>
        <p:nvSpPr>
          <p:cNvPr id="444" name="Shape 444"/>
          <p:cNvSpPr>
            <a:spLocks noGrp="1"/>
          </p:cNvSpPr>
          <p:nvPr>
            <p:ph type="body" idx="1"/>
          </p:nvPr>
        </p:nvSpPr>
        <p:spPr>
          <a:xfrm>
            <a:off x="1187624" y="116632"/>
            <a:ext cx="6189584" cy="949569"/>
          </a:xfrm>
          <a:prstGeom prst="rect">
            <a:avLst/>
          </a:prstGeom>
        </p:spPr>
        <p:txBody>
          <a:bodyPr/>
          <a:lstStyle/>
          <a:p>
            <a:pPr lvl="0">
              <a:spcBef>
                <a:spcPts val="900"/>
              </a:spcBef>
              <a:defRPr sz="1800">
                <a:solidFill>
                  <a:srgbClr val="000000"/>
                </a:solidFill>
              </a:defRPr>
            </a:pPr>
            <a:r>
              <a:rPr sz="4000"/>
              <a:t>TANTANGAN</a:t>
            </a:r>
            <a:r>
              <a:rPr sz="3600"/>
              <a: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image10.png" descr="Image result for terima kasih"/>
          <p:cNvPicPr/>
          <p:nvPr/>
        </p:nvPicPr>
        <p:blipFill>
          <a:blip r:embed="rId2">
            <a:extLst/>
          </a:blip>
          <a:stretch>
            <a:fillRect/>
          </a:stretch>
        </p:blipFill>
        <p:spPr>
          <a:xfrm rot="21053317">
            <a:off x="3233783" y="3901329"/>
            <a:ext cx="4513320" cy="855976"/>
          </a:xfrm>
          <a:prstGeom prst="rect">
            <a:avLst/>
          </a:prstGeom>
          <a:ln w="12700">
            <a:miter lim="400000"/>
          </a:ln>
        </p:spPr>
      </p:pic>
      <p:pic>
        <p:nvPicPr>
          <p:cNvPr id="447" name="image27.png"/>
          <p:cNvPicPr/>
          <p:nvPr/>
        </p:nvPicPr>
        <p:blipFill>
          <a:blip r:embed="rId3">
            <a:extLst/>
          </a:blip>
          <a:stretch>
            <a:fillRect/>
          </a:stretch>
        </p:blipFill>
        <p:spPr>
          <a:xfrm>
            <a:off x="1430652" y="725980"/>
            <a:ext cx="4310222" cy="3725785"/>
          </a:xfrm>
          <a:prstGeom prst="rect">
            <a:avLst/>
          </a:prstGeom>
          <a:ln w="12700">
            <a:miter lim="400000"/>
          </a:ln>
        </p:spPr>
      </p:pic>
      <p:pic>
        <p:nvPicPr>
          <p:cNvPr id="448" name="image28.png"/>
          <p:cNvPicPr/>
          <p:nvPr/>
        </p:nvPicPr>
        <p:blipFill>
          <a:blip r:embed="rId4">
            <a:extLst/>
          </a:blip>
          <a:stretch>
            <a:fillRect/>
          </a:stretch>
        </p:blipFill>
        <p:spPr>
          <a:xfrm>
            <a:off x="2672580" y="1906513"/>
            <a:ext cx="1388038" cy="136471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1258289" y="4878748"/>
            <a:ext cx="6940188" cy="1095820"/>
          </a:xfrm>
          <a:prstGeom prst="rect">
            <a:avLst/>
          </a:prstGeom>
        </p:spPr>
        <p:txBody>
          <a:bodyPr/>
          <a:lstStyle>
            <a:lvl1pPr>
              <a:defRPr sz="4800">
                <a:solidFill>
                  <a:srgbClr val="570001"/>
                </a:solidFill>
              </a:defRPr>
            </a:lvl1pPr>
          </a:lstStyle>
          <a:p>
            <a:pPr lvl="0">
              <a:defRPr sz="1800">
                <a:solidFill>
                  <a:srgbClr val="000000"/>
                </a:solidFill>
              </a:defRPr>
            </a:pPr>
            <a:r>
              <a:rPr sz="4800">
                <a:solidFill>
                  <a:srgbClr val="570001"/>
                </a:solidFill>
              </a:rPr>
              <a:t>Pendekatan STBM</a:t>
            </a:r>
          </a:p>
        </p:txBody>
      </p:sp>
      <p:sp>
        <p:nvSpPr>
          <p:cNvPr id="112" name="Shape 112"/>
          <p:cNvSpPr>
            <a:spLocks noGrp="1"/>
          </p:cNvSpPr>
          <p:nvPr>
            <p:ph type="body" idx="1"/>
          </p:nvPr>
        </p:nvSpPr>
        <p:spPr>
          <a:prstGeom prst="rect">
            <a:avLst/>
          </a:prstGeom>
        </p:spPr>
        <p:txBody>
          <a:bodyPr/>
          <a:lstStyle/>
          <a:p>
            <a:pPr marL="228600" lvl="0" indent="-228600" algn="just">
              <a:spcBef>
                <a:spcPts val="600"/>
              </a:spcBef>
              <a:defRPr sz="1800">
                <a:solidFill>
                  <a:srgbClr val="000000"/>
                </a:solidFill>
              </a:defRPr>
            </a:pPr>
            <a:r>
              <a:rPr sz="2000">
                <a:solidFill>
                  <a:srgbClr val="303030"/>
                </a:solidFill>
              </a:rPr>
              <a:t>Pembangunan sanitasi di Indonesia telah bergeser dari pendekatan pemberian bantuan berupa jamban bersubsidi ke rumah tangga menjadi </a:t>
            </a:r>
            <a:r>
              <a:rPr sz="2000" b="1">
                <a:solidFill>
                  <a:srgbClr val="303030"/>
                </a:solidFill>
              </a:rPr>
              <a:t>pemberdayaan masyarakat</a:t>
            </a:r>
            <a:r>
              <a:rPr sz="2000">
                <a:solidFill>
                  <a:srgbClr val="303030"/>
                </a:solidFill>
              </a:rPr>
              <a:t> dan </a:t>
            </a:r>
            <a:r>
              <a:rPr sz="2000" b="1">
                <a:solidFill>
                  <a:srgbClr val="303030"/>
                </a:solidFill>
              </a:rPr>
              <a:t>perubahan perilaku </a:t>
            </a:r>
            <a:r>
              <a:rPr sz="2000">
                <a:solidFill>
                  <a:srgbClr val="303030"/>
                </a:solidFill>
              </a:rPr>
              <a:t>untuk hidup bersih dan sehat. Pendekatan ini dikenal dengan nama </a:t>
            </a:r>
            <a:r>
              <a:rPr sz="2000" b="1">
                <a:solidFill>
                  <a:srgbClr val="303030"/>
                </a:solidFill>
              </a:rPr>
              <a:t>Sanitasi Total Berbasis Masyarakat (STBM) </a:t>
            </a:r>
            <a:r>
              <a:rPr sz="2000">
                <a:solidFill>
                  <a:srgbClr val="303030"/>
                </a:solidFill>
              </a:rPr>
              <a:t>dan telah dicanangkan secara Nasional.</a:t>
            </a:r>
          </a:p>
          <a:p>
            <a:pPr marL="228600" lvl="0" indent="-228600" algn="just">
              <a:spcBef>
                <a:spcPts val="600"/>
              </a:spcBef>
              <a:defRPr sz="1800">
                <a:solidFill>
                  <a:srgbClr val="000000"/>
                </a:solidFill>
              </a:defRPr>
            </a:pPr>
            <a:r>
              <a:rPr sz="2000">
                <a:solidFill>
                  <a:srgbClr val="303030"/>
                </a:solidFill>
              </a:rPr>
              <a:t>STBM adalah pendekatan untuk merubah perilaku sanitasi dan higiene melalui pemberdayaan masyarakat dengan metode </a:t>
            </a:r>
            <a:r>
              <a:rPr sz="2000" b="1">
                <a:solidFill>
                  <a:srgbClr val="303030"/>
                </a:solidFill>
              </a:rPr>
              <a:t>Pemicuan</a:t>
            </a:r>
            <a:r>
              <a:rPr sz="2000">
                <a:solidFill>
                  <a:srgbClr val="303030"/>
                </a:solidFill>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a:lstStyle/>
          <a:p>
            <a:pPr lvl="0" algn="ctr">
              <a:defRPr sz="1800">
                <a:solidFill>
                  <a:srgbClr val="000000"/>
                </a:solidFill>
              </a:defRPr>
            </a:pPr>
            <a:r>
              <a:rPr sz="3200" cap="all">
                <a:solidFill>
                  <a:srgbClr val="262626"/>
                </a:solidFill>
              </a:rPr>
              <a:t>Mengapa Pemerintah memilih </a:t>
            </a:r>
            <a:br>
              <a:rPr sz="3200" cap="all">
                <a:solidFill>
                  <a:srgbClr val="262626"/>
                </a:solidFill>
              </a:rPr>
            </a:br>
            <a:r>
              <a:rPr sz="3200" cap="all">
                <a:solidFill>
                  <a:srgbClr val="262626"/>
                </a:solidFill>
              </a:rPr>
              <a:t>Pendekatan STBM ?</a:t>
            </a:r>
          </a:p>
        </p:txBody>
      </p:sp>
      <p:sp>
        <p:nvSpPr>
          <p:cNvPr id="115" name="Shape 115"/>
          <p:cNvSpPr>
            <a:spLocks noGrp="1"/>
          </p:cNvSpPr>
          <p:nvPr>
            <p:ph type="body" idx="1"/>
          </p:nvPr>
        </p:nvSpPr>
        <p:spPr>
          <a:xfrm>
            <a:off x="913111" y="1012752"/>
            <a:ext cx="7248742" cy="3589854"/>
          </a:xfrm>
          <a:prstGeom prst="rect">
            <a:avLst/>
          </a:prstGeom>
        </p:spPr>
        <p:txBody>
          <a:bodyPr/>
          <a:lstStyle/>
          <a:p>
            <a:pPr marL="290945" lvl="0" indent="-290945">
              <a:lnSpc>
                <a:spcPct val="90000"/>
              </a:lnSpc>
              <a:spcBef>
                <a:spcPts val="0"/>
              </a:spcBef>
              <a:defRPr sz="1800">
                <a:solidFill>
                  <a:srgbClr val="000000"/>
                </a:solidFill>
              </a:defRPr>
            </a:pPr>
            <a:r>
              <a:rPr sz="2400">
                <a:solidFill>
                  <a:srgbClr val="303030"/>
                </a:solidFill>
              </a:rPr>
              <a:t>Perubahan sikap &amp; perilaku lebih memungkinkan untuk terjadinya perkembangan jumlah sarana dibandingkan dengan sebaliknya.</a:t>
            </a:r>
            <a:endParaRPr sz="2200">
              <a:solidFill>
                <a:srgbClr val="303030"/>
              </a:solidFill>
            </a:endParaRPr>
          </a:p>
          <a:p>
            <a:pPr marL="315190" lvl="0" indent="-315190">
              <a:lnSpc>
                <a:spcPct val="90000"/>
              </a:lnSpc>
              <a:spcBef>
                <a:spcPts val="0"/>
              </a:spcBef>
              <a:defRPr sz="1800">
                <a:solidFill>
                  <a:srgbClr val="000000"/>
                </a:solidFill>
              </a:defRPr>
            </a:pPr>
            <a:endParaRPr sz="2600">
              <a:solidFill>
                <a:srgbClr val="303030"/>
              </a:solidFill>
            </a:endParaRPr>
          </a:p>
          <a:p>
            <a:pPr marL="290945" lvl="0" indent="-290945">
              <a:lnSpc>
                <a:spcPct val="90000"/>
              </a:lnSpc>
              <a:spcBef>
                <a:spcPts val="0"/>
              </a:spcBef>
              <a:defRPr sz="1800">
                <a:solidFill>
                  <a:srgbClr val="000000"/>
                </a:solidFill>
              </a:defRPr>
            </a:pPr>
            <a:r>
              <a:rPr sz="2400">
                <a:solidFill>
                  <a:srgbClr val="303030"/>
                </a:solidFill>
              </a:rPr>
              <a:t>Dukungan Subsidi Sanitasi mendorong ketergantungan masyarakat, sehingga keberlanjutan melemah</a:t>
            </a:r>
            <a:endParaRPr sz="2600">
              <a:solidFill>
                <a:srgbClr val="303030"/>
              </a:solidFill>
            </a:endParaRPr>
          </a:p>
          <a:p>
            <a:pPr marL="266700" lvl="0" indent="-266700">
              <a:lnSpc>
                <a:spcPct val="90000"/>
              </a:lnSpc>
              <a:spcBef>
                <a:spcPts val="0"/>
              </a:spcBef>
              <a:buSzTx/>
              <a:buNone/>
              <a:defRPr sz="1800">
                <a:solidFill>
                  <a:srgbClr val="000000"/>
                </a:solidFill>
              </a:defRPr>
            </a:pPr>
            <a:endParaRPr sz="2600">
              <a:solidFill>
                <a:srgbClr val="303030"/>
              </a:solidFill>
            </a:endParaRPr>
          </a:p>
          <a:p>
            <a:pPr marL="290945" lvl="0" indent="-290945">
              <a:lnSpc>
                <a:spcPct val="90000"/>
              </a:lnSpc>
              <a:spcBef>
                <a:spcPts val="0"/>
              </a:spcBef>
              <a:defRPr sz="1800">
                <a:solidFill>
                  <a:srgbClr val="000000"/>
                </a:solidFill>
              </a:defRPr>
            </a:pPr>
            <a:r>
              <a:rPr sz="2400">
                <a:solidFill>
                  <a:srgbClr val="303030"/>
                </a:solidFill>
              </a:rPr>
              <a:t>Program yang dirancang sendiri oleh masyarakat, akan meningkatkan rasa percaya diri dan tanggung jawab dari masyarakat.</a:t>
            </a:r>
            <a:endParaRPr sz="2200">
              <a:solidFill>
                <a:srgbClr val="30303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913111" y="460467"/>
            <a:ext cx="6940187" cy="1095820"/>
          </a:xfrm>
          <a:prstGeom prst="rect">
            <a:avLst/>
          </a:prstGeom>
        </p:spPr>
        <p:txBody>
          <a:bodyPr/>
          <a:lstStyle/>
          <a:p>
            <a:pPr lvl="0" defTabSz="822959">
              <a:defRPr sz="1800">
                <a:solidFill>
                  <a:srgbClr val="000000"/>
                </a:solidFill>
              </a:defRPr>
            </a:pPr>
            <a:r>
              <a:rPr sz="4860">
                <a:solidFill>
                  <a:srgbClr val="570001"/>
                </a:solidFill>
              </a:rPr>
              <a:t>Efektifitas Biaya </a:t>
            </a:r>
            <a:br>
              <a:rPr sz="4860">
                <a:solidFill>
                  <a:srgbClr val="570001"/>
                </a:solidFill>
              </a:rPr>
            </a:br>
            <a:r>
              <a:rPr sz="1619">
                <a:solidFill>
                  <a:srgbClr val="570001"/>
                </a:solidFill>
              </a:rPr>
              <a:t>(pembelajaran di Propinsi Jawa Timur tahun 2008 -2012) </a:t>
            </a:r>
          </a:p>
        </p:txBody>
      </p:sp>
      <p:graphicFrame>
        <p:nvGraphicFramePr>
          <p:cNvPr id="118" name="Chart 118"/>
          <p:cNvGraphicFramePr/>
          <p:nvPr/>
        </p:nvGraphicFramePr>
        <p:xfrm>
          <a:off x="59257" y="1743177"/>
          <a:ext cx="5663799" cy="3680779"/>
        </p:xfrm>
        <a:graphic>
          <a:graphicData uri="http://schemas.openxmlformats.org/drawingml/2006/chart">
            <c:chart xmlns:c="http://schemas.openxmlformats.org/drawingml/2006/chart" xmlns:r="http://schemas.openxmlformats.org/officeDocument/2006/relationships" r:id="rId2"/>
          </a:graphicData>
        </a:graphic>
      </p:graphicFrame>
      <p:grpSp>
        <p:nvGrpSpPr>
          <p:cNvPr id="122" name="Group 122"/>
          <p:cNvGrpSpPr/>
          <p:nvPr/>
        </p:nvGrpSpPr>
        <p:grpSpPr>
          <a:xfrm>
            <a:off x="3696069" y="2096575"/>
            <a:ext cx="1738251" cy="907209"/>
            <a:chOff x="0" y="0"/>
            <a:chExt cx="1738249" cy="907208"/>
          </a:xfrm>
        </p:grpSpPr>
        <p:sp>
          <p:nvSpPr>
            <p:cNvPr id="119" name="Shape 119"/>
            <p:cNvSpPr/>
            <p:nvPr/>
          </p:nvSpPr>
          <p:spPr>
            <a:xfrm>
              <a:off x="489085" y="0"/>
              <a:ext cx="1249165" cy="907209"/>
            </a:xfrm>
            <a:prstGeom prst="rect">
              <a:avLst/>
            </a:prstGeom>
            <a:noFill/>
            <a:ln w="3175" cap="flat">
              <a:solidFill>
                <a:srgbClr val="808080"/>
              </a:solidFill>
              <a:prstDash val="solid"/>
              <a:bevel/>
            </a:ln>
            <a:effectLst/>
          </p:spPr>
          <p:txBody>
            <a:bodyPr wrap="square" lIns="43832" tIns="43832" rIns="43832" bIns="43832" numCol="1" anchor="t">
              <a:noAutofit/>
            </a:bodyPr>
            <a:lstStyle/>
            <a:p>
              <a:pPr lvl="0" algn="l">
                <a:defRPr sz="1400">
                  <a:latin typeface="Times New Roman"/>
                  <a:ea typeface="Times New Roman"/>
                  <a:cs typeface="Times New Roman"/>
                  <a:sym typeface="Times New Roman"/>
                </a:defRPr>
              </a:pPr>
              <a:endParaRPr/>
            </a:p>
          </p:txBody>
        </p:sp>
        <p:sp>
          <p:nvSpPr>
            <p:cNvPr id="120" name="Shape 120"/>
            <p:cNvSpPr/>
            <p:nvPr/>
          </p:nvSpPr>
          <p:spPr>
            <a:xfrm flipH="1">
              <a:off x="0" y="170101"/>
              <a:ext cx="384992" cy="225714"/>
            </a:xfrm>
            <a:prstGeom prst="line">
              <a:avLst/>
            </a:prstGeom>
            <a:noFill/>
            <a:ln w="3175" cap="flat">
              <a:solidFill>
                <a:srgbClr val="808080"/>
              </a:solidFill>
              <a:prstDash val="solid"/>
              <a:bevel/>
            </a:ln>
            <a:effectLst/>
          </p:spPr>
          <p:txBody>
            <a:bodyPr wrap="square" lIns="43832" tIns="43832" rIns="43832" bIns="43832" numCol="1" anchor="t">
              <a:noAutofit/>
            </a:bodyPr>
            <a:lstStyle/>
            <a:p>
              <a:pPr lvl="0" algn="l" defTabSz="457200">
                <a:defRPr sz="1200">
                  <a:latin typeface="+mj-lt"/>
                  <a:ea typeface="+mj-ea"/>
                  <a:cs typeface="+mj-cs"/>
                  <a:sym typeface="Helvetica"/>
                </a:defRPr>
              </a:pPr>
              <a:endParaRPr/>
            </a:p>
          </p:txBody>
        </p:sp>
        <p:sp>
          <p:nvSpPr>
            <p:cNvPr id="121" name="Shape 121"/>
            <p:cNvSpPr/>
            <p:nvPr/>
          </p:nvSpPr>
          <p:spPr>
            <a:xfrm>
              <a:off x="489085" y="0"/>
              <a:ext cx="1249165" cy="892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lgn="l"/>
              <a:r>
                <a:rPr sz="1400">
                  <a:latin typeface="Times New Roman"/>
                  <a:ea typeface="Times New Roman"/>
                  <a:cs typeface="Times New Roman"/>
                  <a:sym typeface="Times New Roman"/>
                </a:rPr>
                <a:t>Investasi Masyarakat:</a:t>
              </a:r>
              <a:endParaRPr sz="1400">
                <a:solidFill>
                  <a:srgbClr val="FFFFFF"/>
                </a:solidFill>
                <a:latin typeface="Times New Roman"/>
                <a:ea typeface="Times New Roman"/>
                <a:cs typeface="Times New Roman"/>
                <a:sym typeface="Times New Roman"/>
              </a:endParaRPr>
            </a:p>
            <a:p>
              <a:pPr marL="222250" lvl="0" indent="-222250" algn="l">
                <a:buClr>
                  <a:srgbClr val="000000"/>
                </a:buClr>
                <a:buSzPct val="100000"/>
                <a:buFont typeface="Arial"/>
                <a:buChar char="•"/>
              </a:pPr>
              <a:r>
                <a:rPr sz="1400">
                  <a:latin typeface="Times New Roman"/>
                  <a:ea typeface="Times New Roman"/>
                  <a:cs typeface="Times New Roman"/>
                  <a:sym typeface="Times New Roman"/>
                </a:rPr>
                <a:t>Tenaga</a:t>
              </a:r>
              <a:endParaRPr sz="1400">
                <a:solidFill>
                  <a:srgbClr val="FFFFFF"/>
                </a:solidFill>
                <a:latin typeface="Times New Roman"/>
                <a:ea typeface="Times New Roman"/>
                <a:cs typeface="Times New Roman"/>
                <a:sym typeface="Times New Roman"/>
              </a:endParaRPr>
            </a:p>
            <a:p>
              <a:pPr marL="222250" lvl="0" indent="-222250" algn="l">
                <a:buClr>
                  <a:srgbClr val="000000"/>
                </a:buClr>
                <a:buSzPct val="100000"/>
                <a:buFont typeface="Arial"/>
                <a:buChar char="•"/>
              </a:pPr>
              <a:r>
                <a:rPr sz="1400">
                  <a:latin typeface="Times New Roman"/>
                  <a:ea typeface="Times New Roman"/>
                  <a:cs typeface="Times New Roman"/>
                  <a:sym typeface="Times New Roman"/>
                </a:rPr>
                <a:t>Material</a:t>
              </a:r>
            </a:p>
          </p:txBody>
        </p:sp>
      </p:grpSp>
      <p:grpSp>
        <p:nvGrpSpPr>
          <p:cNvPr id="126" name="Group 126"/>
          <p:cNvGrpSpPr/>
          <p:nvPr/>
        </p:nvGrpSpPr>
        <p:grpSpPr>
          <a:xfrm>
            <a:off x="4712718" y="2945750"/>
            <a:ext cx="3268963" cy="1705713"/>
            <a:chOff x="0" y="0"/>
            <a:chExt cx="3268961" cy="1705712"/>
          </a:xfrm>
        </p:grpSpPr>
        <p:sp>
          <p:nvSpPr>
            <p:cNvPr id="123" name="Shape 123"/>
            <p:cNvSpPr/>
            <p:nvPr/>
          </p:nvSpPr>
          <p:spPr>
            <a:xfrm>
              <a:off x="1101947" y="0"/>
              <a:ext cx="2167015" cy="1554129"/>
            </a:xfrm>
            <a:prstGeom prst="rect">
              <a:avLst/>
            </a:prstGeom>
            <a:noFill/>
            <a:ln w="3175" cap="flat">
              <a:solidFill>
                <a:srgbClr val="808080"/>
              </a:solidFill>
              <a:prstDash val="solid"/>
              <a:bevel/>
            </a:ln>
            <a:effectLst/>
          </p:spPr>
          <p:txBody>
            <a:bodyPr wrap="square" lIns="43832" tIns="43832" rIns="43832" bIns="43832" numCol="1" anchor="t">
              <a:noAutofit/>
            </a:bodyPr>
            <a:lstStyle/>
            <a:p>
              <a:pPr lvl="0" algn="l">
                <a:defRPr sz="1400">
                  <a:latin typeface="Times New Roman"/>
                  <a:ea typeface="Times New Roman"/>
                  <a:cs typeface="Times New Roman"/>
                  <a:sym typeface="Times New Roman"/>
                </a:defRPr>
              </a:pPr>
              <a:endParaRPr/>
            </a:p>
          </p:txBody>
        </p:sp>
        <p:sp>
          <p:nvSpPr>
            <p:cNvPr id="124" name="Shape 124"/>
            <p:cNvSpPr/>
            <p:nvPr/>
          </p:nvSpPr>
          <p:spPr>
            <a:xfrm flipH="1">
              <a:off x="-1" y="795294"/>
              <a:ext cx="1055055" cy="792560"/>
            </a:xfrm>
            <a:prstGeom prst="line">
              <a:avLst/>
            </a:prstGeom>
            <a:noFill/>
            <a:ln w="3175" cap="flat">
              <a:solidFill>
                <a:srgbClr val="808080"/>
              </a:solidFill>
              <a:prstDash val="solid"/>
              <a:bevel/>
            </a:ln>
            <a:effectLst/>
          </p:spPr>
          <p:txBody>
            <a:bodyPr wrap="square" lIns="43832" tIns="43832" rIns="43832" bIns="43832" numCol="1" anchor="t">
              <a:noAutofit/>
            </a:bodyPr>
            <a:lstStyle/>
            <a:p>
              <a:pPr lvl="0" algn="l" defTabSz="457200">
                <a:defRPr sz="1200">
                  <a:latin typeface="+mj-lt"/>
                  <a:ea typeface="+mj-ea"/>
                  <a:cs typeface="+mj-cs"/>
                  <a:sym typeface="Helvetica"/>
                </a:defRPr>
              </a:pPr>
              <a:endParaRPr/>
            </a:p>
          </p:txBody>
        </p:sp>
        <p:sp>
          <p:nvSpPr>
            <p:cNvPr id="125" name="Shape 125"/>
            <p:cNvSpPr/>
            <p:nvPr/>
          </p:nvSpPr>
          <p:spPr>
            <a:xfrm>
              <a:off x="1101947" y="0"/>
              <a:ext cx="2167015" cy="17057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lgn="l"/>
              <a:r>
                <a:rPr sz="1400">
                  <a:latin typeface="Times New Roman"/>
                  <a:ea typeface="Times New Roman"/>
                  <a:cs typeface="Times New Roman"/>
                  <a:sym typeface="Times New Roman"/>
                </a:rPr>
                <a:t>Investasi Pemda:</a:t>
              </a:r>
              <a:endParaRPr sz="1400">
                <a:solidFill>
                  <a:srgbClr val="FFFFFF"/>
                </a:solidFill>
                <a:latin typeface="Times New Roman"/>
                <a:ea typeface="Times New Roman"/>
                <a:cs typeface="Times New Roman"/>
                <a:sym typeface="Times New Roman"/>
              </a:endParaRPr>
            </a:p>
            <a:p>
              <a:pPr marL="222250" lvl="0" indent="-222250" algn="l">
                <a:buClr>
                  <a:srgbClr val="000000"/>
                </a:buClr>
                <a:buSzPct val="100000"/>
                <a:buFont typeface="Arial"/>
                <a:buChar char="•"/>
              </a:pPr>
              <a:r>
                <a:rPr sz="1400">
                  <a:latin typeface="Times New Roman"/>
                  <a:ea typeface="Times New Roman"/>
                  <a:cs typeface="Times New Roman"/>
                  <a:sym typeface="Times New Roman"/>
                </a:rPr>
                <a:t>Peningkatan Kapasitas petugas</a:t>
              </a:r>
              <a:endParaRPr sz="1400">
                <a:solidFill>
                  <a:srgbClr val="FFFFFF"/>
                </a:solidFill>
                <a:latin typeface="Times New Roman"/>
                <a:ea typeface="Times New Roman"/>
                <a:cs typeface="Times New Roman"/>
                <a:sym typeface="Times New Roman"/>
              </a:endParaRPr>
            </a:p>
            <a:p>
              <a:pPr marL="222250" lvl="0" indent="-222250" algn="l">
                <a:buClr>
                  <a:srgbClr val="000000"/>
                </a:buClr>
                <a:buSzPct val="100000"/>
                <a:buFont typeface="Arial"/>
                <a:buChar char="•"/>
              </a:pPr>
              <a:r>
                <a:rPr sz="1400">
                  <a:latin typeface="Times New Roman"/>
                  <a:ea typeface="Times New Roman"/>
                  <a:cs typeface="Times New Roman"/>
                  <a:sym typeface="Times New Roman"/>
                </a:rPr>
                <a:t>Pemicuan</a:t>
              </a:r>
              <a:endParaRPr sz="1400">
                <a:solidFill>
                  <a:srgbClr val="FFFFFF"/>
                </a:solidFill>
                <a:latin typeface="Times New Roman"/>
                <a:ea typeface="Times New Roman"/>
                <a:cs typeface="Times New Roman"/>
                <a:sym typeface="Times New Roman"/>
              </a:endParaRPr>
            </a:p>
            <a:p>
              <a:pPr marL="222250" lvl="0" indent="-222250" algn="l">
                <a:buClr>
                  <a:srgbClr val="000000"/>
                </a:buClr>
                <a:buSzPct val="100000"/>
                <a:buFont typeface="Arial"/>
                <a:buChar char="•"/>
              </a:pPr>
              <a:r>
                <a:rPr sz="1400">
                  <a:latin typeface="Times New Roman"/>
                  <a:ea typeface="Times New Roman"/>
                  <a:cs typeface="Times New Roman"/>
                  <a:sym typeface="Times New Roman"/>
                </a:rPr>
                <a:t>Monitoring dan Evaluasi, Verifikasi</a:t>
              </a:r>
              <a:endParaRPr sz="1400">
                <a:solidFill>
                  <a:srgbClr val="FFFFFF"/>
                </a:solidFill>
                <a:latin typeface="Times New Roman"/>
                <a:ea typeface="Times New Roman"/>
                <a:cs typeface="Times New Roman"/>
                <a:sym typeface="Times New Roman"/>
              </a:endParaRPr>
            </a:p>
            <a:p>
              <a:pPr marL="222250" lvl="0" indent="-222250" algn="l">
                <a:buClr>
                  <a:srgbClr val="000000"/>
                </a:buClr>
                <a:buSzPct val="100000"/>
                <a:buFont typeface="Arial"/>
                <a:buChar char="•"/>
              </a:pPr>
              <a:r>
                <a:rPr sz="1400">
                  <a:latin typeface="Times New Roman"/>
                  <a:ea typeface="Times New Roman"/>
                  <a:cs typeface="Times New Roman"/>
                  <a:sym typeface="Times New Roman"/>
                </a:rPr>
                <a:t>Penghargaan (Deklarasi)</a:t>
              </a:r>
              <a:endParaRPr sz="1400">
                <a:solidFill>
                  <a:srgbClr val="FFFFFF"/>
                </a:solidFill>
                <a:latin typeface="Times New Roman"/>
                <a:ea typeface="Times New Roman"/>
                <a:cs typeface="Times New Roman"/>
                <a:sym typeface="Times New Roman"/>
              </a:endParaRPr>
            </a:p>
          </p:txBody>
        </p:sp>
      </p:grpSp>
      <p:sp>
        <p:nvSpPr>
          <p:cNvPr id="127" name="Shape 127"/>
          <p:cNvSpPr/>
          <p:nvPr/>
        </p:nvSpPr>
        <p:spPr>
          <a:xfrm>
            <a:off x="5769683" y="4875571"/>
            <a:ext cx="3185593" cy="878056"/>
          </a:xfrm>
          <a:prstGeom prst="rect">
            <a:avLst/>
          </a:prstGeom>
          <a:ln w="12700">
            <a:miter lim="400000"/>
          </a:ln>
          <a:effectLst>
            <a:outerShdw blurRad="25400" dir="5400000" rotWithShape="0">
              <a:srgbClr val="000000">
                <a:alpha val="35000"/>
              </a:srgbClr>
            </a:outerShdw>
          </a:effectLst>
          <a:extLst>
            <a:ext uri="{C572A759-6A51-4108-AA02-DFA0A04FC94B}">
              <ma14:wrappingTextBoxFlag xmlns:ma14="http://schemas.microsoft.com/office/mac/drawingml/2011/main" xmlns="" val="1"/>
            </a:ext>
          </a:extLst>
        </p:spPr>
        <p:txBody>
          <a:bodyPr lIns="43832" tIns="43832" rIns="43832" bIns="43832" anchor="ctr">
            <a:spAutoFit/>
          </a:bodyPr>
          <a:lstStyle>
            <a:lvl1pPr>
              <a:defRPr>
                <a:latin typeface="Times New Roman"/>
                <a:ea typeface="Times New Roman"/>
                <a:cs typeface="Times New Roman"/>
                <a:sym typeface="Times New Roman"/>
              </a:defRPr>
            </a:lvl1pPr>
          </a:lstStyle>
          <a:p>
            <a:pPr lvl="0"/>
            <a:r>
              <a:t>Investasi yang muncul di masyarakat 10 kali lipat dari investasi pemerintah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627051" y="287652"/>
            <a:ext cx="7889897" cy="657492"/>
          </a:xfrm>
          <a:prstGeom prst="rect">
            <a:avLst/>
          </a:prstGeom>
          <a:solidFill>
            <a:srgbClr val="FFC000"/>
          </a:solidFill>
        </p:spPr>
        <p:txBody>
          <a:bodyPr/>
          <a:lstStyle>
            <a:lvl1pPr defTabSz="704087">
              <a:defRPr sz="3696"/>
            </a:lvl1pPr>
          </a:lstStyle>
          <a:p>
            <a:pPr lvl="0">
              <a:defRPr sz="1800">
                <a:solidFill>
                  <a:srgbClr val="000000"/>
                </a:solidFill>
              </a:defRPr>
            </a:pPr>
            <a:r>
              <a:rPr sz="3696">
                <a:solidFill>
                  <a:srgbClr val="262626"/>
                </a:solidFill>
              </a:rPr>
              <a:t>Regulasi</a:t>
            </a:r>
          </a:p>
        </p:txBody>
      </p:sp>
      <p:grpSp>
        <p:nvGrpSpPr>
          <p:cNvPr id="139" name="Group 139"/>
          <p:cNvGrpSpPr/>
          <p:nvPr/>
        </p:nvGrpSpPr>
        <p:grpSpPr>
          <a:xfrm>
            <a:off x="627052" y="1018198"/>
            <a:ext cx="7889896" cy="4675495"/>
            <a:chOff x="0" y="0"/>
            <a:chExt cx="7889895" cy="4675494"/>
          </a:xfrm>
        </p:grpSpPr>
        <p:grpSp>
          <p:nvGrpSpPr>
            <p:cNvPr id="132" name="Group 132"/>
            <p:cNvGrpSpPr/>
            <p:nvPr/>
          </p:nvGrpSpPr>
          <p:grpSpPr>
            <a:xfrm>
              <a:off x="0" y="0"/>
              <a:ext cx="2561655" cy="4675495"/>
              <a:chOff x="0" y="0"/>
              <a:chExt cx="2561654" cy="4675494"/>
            </a:xfrm>
          </p:grpSpPr>
          <p:sp>
            <p:nvSpPr>
              <p:cNvPr id="130" name="Shape 130"/>
              <p:cNvSpPr/>
              <p:nvPr/>
            </p:nvSpPr>
            <p:spPr>
              <a:xfrm>
                <a:off x="0" y="0"/>
                <a:ext cx="2561655" cy="4675495"/>
              </a:xfrm>
              <a:prstGeom prst="roundRect">
                <a:avLst>
                  <a:gd name="adj" fmla="val 7823"/>
                </a:avLst>
              </a:prstGeom>
              <a:solidFill>
                <a:srgbClr val="E2DCD4"/>
              </a:solidFill>
              <a:ln w="12700" cap="flat">
                <a:noFill/>
                <a:miter lim="400000"/>
              </a:ln>
              <a:effectLst/>
            </p:spPr>
            <p:txBody>
              <a:bodyPr wrap="square" lIns="43832" tIns="43832" rIns="43832" bIns="43832" numCol="1" anchor="t">
                <a:noAutofit/>
              </a:bodyPr>
              <a:lstStyle/>
              <a:p>
                <a:pPr lvl="0" algn="l">
                  <a:defRPr sz="1200">
                    <a:latin typeface="Times New Roman"/>
                    <a:ea typeface="Times New Roman"/>
                    <a:cs typeface="Times New Roman"/>
                    <a:sym typeface="Times New Roman"/>
                  </a:defRPr>
                </a:pPr>
                <a:endParaRPr/>
              </a:p>
            </p:txBody>
          </p:sp>
          <p:sp>
            <p:nvSpPr>
              <p:cNvPr id="131" name="Shape 131"/>
              <p:cNvSpPr/>
              <p:nvPr/>
            </p:nvSpPr>
            <p:spPr>
              <a:xfrm>
                <a:off x="56214" y="56214"/>
                <a:ext cx="2449227" cy="3191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lgn="l"/>
                <a:r>
                  <a:rPr sz="2400">
                    <a:latin typeface="Times New Roman"/>
                    <a:ea typeface="Times New Roman"/>
                    <a:cs typeface="Times New Roman"/>
                    <a:sym typeface="Times New Roman"/>
                  </a:rPr>
                  <a:t>UU no 36 /2009 tentang Kesehatan</a:t>
                </a:r>
              </a:p>
              <a:p>
                <a:pPr marL="177800" lvl="0" indent="-177800" algn="l">
                  <a:spcBef>
                    <a:spcPts val="500"/>
                  </a:spcBef>
                  <a:buClr>
                    <a:srgbClr val="000000"/>
                  </a:buClr>
                  <a:buSzPct val="100000"/>
                  <a:buChar char="•"/>
                </a:pPr>
                <a:r>
                  <a:rPr sz="1400">
                    <a:latin typeface="Times New Roman"/>
                    <a:ea typeface="Times New Roman"/>
                    <a:cs typeface="Times New Roman"/>
                    <a:sym typeface="Times New Roman"/>
                  </a:rPr>
                  <a:t>Pasal 6</a:t>
                </a:r>
                <a:endParaRPr sz="4200">
                  <a:latin typeface="Times New Roman"/>
                  <a:ea typeface="Times New Roman"/>
                  <a:cs typeface="Times New Roman"/>
                  <a:sym typeface="Times New Roman"/>
                </a:endParaRPr>
              </a:p>
              <a:p>
                <a:pPr marL="177800" lvl="0" indent="-177800" algn="l">
                  <a:buClr>
                    <a:srgbClr val="000000"/>
                  </a:buClr>
                  <a:buSzPct val="100000"/>
                  <a:buChar char="•"/>
                </a:pPr>
                <a:r>
                  <a:rPr sz="1400">
                    <a:latin typeface="Times New Roman"/>
                    <a:ea typeface="Times New Roman"/>
                    <a:cs typeface="Times New Roman"/>
                    <a:sym typeface="Times New Roman"/>
                  </a:rPr>
                  <a:t>Setiap orang berhak mendapatkan lingkungan </a:t>
                </a:r>
                <a:endParaRPr sz="4200">
                  <a:latin typeface="Times New Roman"/>
                  <a:ea typeface="Times New Roman"/>
                  <a:cs typeface="Times New Roman"/>
                  <a:sym typeface="Times New Roman"/>
                </a:endParaRPr>
              </a:p>
              <a:p>
                <a:pPr marL="177800" lvl="0" indent="-177800" algn="l">
                  <a:buClr>
                    <a:srgbClr val="000000"/>
                  </a:buClr>
                  <a:buSzPct val="100000"/>
                  <a:buChar char="•"/>
                </a:pPr>
                <a:r>
                  <a:rPr sz="1400">
                    <a:latin typeface="Times New Roman"/>
                    <a:ea typeface="Times New Roman"/>
                    <a:cs typeface="Times New Roman"/>
                    <a:sym typeface="Times New Roman"/>
                  </a:rPr>
                  <a:t>yang sehat bagi pencapaian derajat kesehatan</a:t>
                </a:r>
              </a:p>
              <a:p>
                <a:pPr marL="152400" lvl="0" indent="-152400" algn="l">
                  <a:buClr>
                    <a:srgbClr val="000000"/>
                  </a:buClr>
                  <a:buSzPct val="100000"/>
                  <a:buChar char="•"/>
                </a:pPr>
                <a:r>
                  <a:rPr sz="1200">
                    <a:latin typeface="Times New Roman"/>
                    <a:ea typeface="Times New Roman"/>
                    <a:cs typeface="Times New Roman"/>
                    <a:sym typeface="Times New Roman"/>
                  </a:rPr>
                  <a:t>Pasal 163</a:t>
                </a:r>
                <a:endParaRPr sz="4200">
                  <a:latin typeface="Times New Roman"/>
                  <a:ea typeface="Times New Roman"/>
                  <a:cs typeface="Times New Roman"/>
                  <a:sym typeface="Times New Roman"/>
                </a:endParaRPr>
              </a:p>
              <a:p>
                <a:pPr marL="152400" lvl="0" indent="-152400" algn="l">
                  <a:buClr>
                    <a:srgbClr val="000000"/>
                  </a:buClr>
                  <a:buSzPct val="100000"/>
                  <a:buChar char="•"/>
                </a:pPr>
                <a:r>
                  <a:rPr sz="1200">
                    <a:latin typeface="Times New Roman"/>
                    <a:ea typeface="Times New Roman"/>
                    <a:cs typeface="Times New Roman"/>
                    <a:sym typeface="Times New Roman"/>
                  </a:rPr>
                  <a:t>(1) </a:t>
                </a:r>
                <a:r>
                  <a:rPr sz="1200" b="1" i="1">
                    <a:latin typeface="Times New Roman"/>
                    <a:ea typeface="Times New Roman"/>
                    <a:cs typeface="Times New Roman"/>
                    <a:sym typeface="Times New Roman"/>
                  </a:rPr>
                  <a:t>Pemerintah, pemerintah daerah dan masyarakat </a:t>
                </a:r>
                <a:r>
                  <a:rPr sz="1200">
                    <a:latin typeface="Times New Roman"/>
                    <a:ea typeface="Times New Roman"/>
                    <a:cs typeface="Times New Roman"/>
                    <a:sym typeface="Times New Roman"/>
                  </a:rPr>
                  <a:t>menjamin ketersediaan lingkungan yang sehat dan tidak mempunyai risiko buruk bagi kesehatan</a:t>
                </a:r>
              </a:p>
            </p:txBody>
          </p:sp>
        </p:grpSp>
        <p:grpSp>
          <p:nvGrpSpPr>
            <p:cNvPr id="135" name="Group 135"/>
            <p:cNvGrpSpPr/>
            <p:nvPr/>
          </p:nvGrpSpPr>
          <p:grpSpPr>
            <a:xfrm>
              <a:off x="2664120" y="0"/>
              <a:ext cx="2561656" cy="4675495"/>
              <a:chOff x="0" y="0"/>
              <a:chExt cx="2561654" cy="4675494"/>
            </a:xfrm>
          </p:grpSpPr>
          <p:sp>
            <p:nvSpPr>
              <p:cNvPr id="133" name="Shape 133"/>
              <p:cNvSpPr/>
              <p:nvPr/>
            </p:nvSpPr>
            <p:spPr>
              <a:xfrm>
                <a:off x="0" y="0"/>
                <a:ext cx="2561655" cy="4675495"/>
              </a:xfrm>
              <a:prstGeom prst="roundRect">
                <a:avLst>
                  <a:gd name="adj" fmla="val 7823"/>
                </a:avLst>
              </a:prstGeom>
              <a:solidFill>
                <a:srgbClr val="E2DCD4"/>
              </a:solidFill>
              <a:ln w="12700" cap="flat">
                <a:noFill/>
                <a:miter lim="400000"/>
              </a:ln>
              <a:effectLst/>
            </p:spPr>
            <p:txBody>
              <a:bodyPr wrap="square" lIns="43832" tIns="43832" rIns="43832" bIns="43832" numCol="1" anchor="t">
                <a:noAutofit/>
              </a:bodyPr>
              <a:lstStyle/>
              <a:p>
                <a:pPr lvl="0" algn="l">
                  <a:defRPr sz="1100">
                    <a:latin typeface="Times New Roman"/>
                    <a:ea typeface="Times New Roman"/>
                    <a:cs typeface="Times New Roman"/>
                    <a:sym typeface="Times New Roman"/>
                  </a:defRPr>
                </a:pPr>
                <a:endParaRPr/>
              </a:p>
            </p:txBody>
          </p:sp>
          <p:sp>
            <p:nvSpPr>
              <p:cNvPr id="134" name="Shape 134"/>
              <p:cNvSpPr/>
              <p:nvPr/>
            </p:nvSpPr>
            <p:spPr>
              <a:xfrm>
                <a:off x="56214" y="56214"/>
                <a:ext cx="2449227" cy="33075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lgn="l"/>
                <a:r>
                  <a:rPr sz="2200">
                    <a:latin typeface="Times New Roman"/>
                    <a:ea typeface="Times New Roman"/>
                    <a:cs typeface="Times New Roman"/>
                    <a:sym typeface="Times New Roman"/>
                  </a:rPr>
                  <a:t>Perpres no. 2/2015 tentang RPJMN </a:t>
                </a:r>
                <a:endParaRPr sz="4200">
                  <a:latin typeface="Times New Roman"/>
                  <a:ea typeface="Times New Roman"/>
                  <a:cs typeface="Times New Roman"/>
                  <a:sym typeface="Times New Roman"/>
                </a:endParaRPr>
              </a:p>
              <a:p>
                <a:pPr lvl="0" algn="l"/>
                <a:r>
                  <a:rPr sz="2200">
                    <a:latin typeface="Times New Roman"/>
                    <a:ea typeface="Times New Roman"/>
                    <a:cs typeface="Times New Roman"/>
                    <a:sym typeface="Times New Roman"/>
                  </a:rPr>
                  <a:t>2015-2019</a:t>
                </a:r>
              </a:p>
              <a:p>
                <a:pPr marL="177800" lvl="0" indent="-177800" algn="l">
                  <a:buClr>
                    <a:srgbClr val="000000"/>
                  </a:buClr>
                  <a:buSzPct val="100000"/>
                  <a:buChar char="•"/>
                </a:pPr>
                <a:r>
                  <a:rPr sz="1400">
                    <a:latin typeface="Times New Roman"/>
                    <a:ea typeface="Times New Roman"/>
                    <a:cs typeface="Times New Roman"/>
                    <a:sym typeface="Times New Roman"/>
                  </a:rPr>
                  <a:t>Universal Akses 2019 infrastruktur dasar :</a:t>
                </a:r>
                <a:endParaRPr sz="4200">
                  <a:latin typeface="Times New Roman"/>
                  <a:ea typeface="Times New Roman"/>
                  <a:cs typeface="Times New Roman"/>
                  <a:sym typeface="Times New Roman"/>
                </a:endParaRPr>
              </a:p>
              <a:p>
                <a:pPr marL="177800" lvl="0" indent="-177800" algn="l">
                  <a:buClr>
                    <a:srgbClr val="000000"/>
                  </a:buClr>
                  <a:buSzPct val="100000"/>
                  <a:buChar char="•"/>
                </a:pPr>
                <a:r>
                  <a:rPr sz="1400">
                    <a:latin typeface="Times New Roman"/>
                    <a:ea typeface="Times New Roman"/>
                    <a:cs typeface="Times New Roman"/>
                    <a:sym typeface="Times New Roman"/>
                  </a:rPr>
                  <a:t>Air minum</a:t>
                </a:r>
              </a:p>
              <a:p>
                <a:pPr marL="177800" lvl="0" indent="-177800" algn="l">
                  <a:buClr>
                    <a:srgbClr val="000000"/>
                  </a:buClr>
                  <a:buSzPct val="100000"/>
                  <a:buChar char="•"/>
                </a:pPr>
                <a:r>
                  <a:rPr sz="1400">
                    <a:latin typeface="Times New Roman"/>
                    <a:ea typeface="Times New Roman"/>
                    <a:cs typeface="Times New Roman"/>
                    <a:sym typeface="Times New Roman"/>
                  </a:rPr>
                  <a:t>Sanitasi</a:t>
                </a:r>
              </a:p>
              <a:p>
                <a:pPr marL="177800" lvl="0" indent="-177800" algn="l">
                  <a:buClr>
                    <a:srgbClr val="000000"/>
                  </a:buClr>
                  <a:buSzPct val="100000"/>
                  <a:buChar char="•"/>
                </a:pPr>
                <a:r>
                  <a:rPr sz="1400">
                    <a:latin typeface="Times New Roman"/>
                    <a:ea typeface="Times New Roman"/>
                    <a:cs typeface="Times New Roman"/>
                    <a:sym typeface="Times New Roman"/>
                  </a:rPr>
                  <a:t>Listrik</a:t>
                </a:r>
              </a:p>
              <a:p>
                <a:pPr marL="127000" lvl="0" indent="-127000" algn="l">
                  <a:buClr>
                    <a:srgbClr val="000000"/>
                  </a:buClr>
                  <a:buSzPct val="100000"/>
                  <a:buChar char="•"/>
                </a:pPr>
                <a:r>
                  <a:rPr sz="1000">
                    <a:latin typeface="Times New Roman"/>
                    <a:ea typeface="Times New Roman"/>
                    <a:cs typeface="Times New Roman"/>
                    <a:sym typeface="Times New Roman"/>
                  </a:rPr>
                  <a:t>I</a:t>
                </a:r>
                <a:r>
                  <a:rPr sz="1100">
                    <a:latin typeface="Times New Roman"/>
                    <a:ea typeface="Times New Roman"/>
                    <a:cs typeface="Times New Roman"/>
                    <a:sym typeface="Times New Roman"/>
                  </a:rPr>
                  <a:t>ndikator program penyehatan lingkungan : </a:t>
                </a:r>
                <a:endParaRPr sz="4200">
                  <a:latin typeface="Times New Roman"/>
                  <a:ea typeface="Times New Roman"/>
                  <a:cs typeface="Times New Roman"/>
                  <a:sym typeface="Times New Roman"/>
                </a:endParaRPr>
              </a:p>
              <a:p>
                <a:pPr marL="139700" lvl="0" indent="-139700" algn="l">
                  <a:buClr>
                    <a:srgbClr val="000000"/>
                  </a:buClr>
                  <a:buSzPct val="100000"/>
                  <a:buChar char="•"/>
                </a:pPr>
                <a:r>
                  <a:rPr sz="1100">
                    <a:latin typeface="Times New Roman"/>
                    <a:ea typeface="Times New Roman"/>
                    <a:cs typeface="Times New Roman"/>
                    <a:sym typeface="Times New Roman"/>
                  </a:rPr>
                  <a:t>1. Jumlah desa yang melaksanakan STBM</a:t>
                </a:r>
                <a:endParaRPr sz="4200">
                  <a:latin typeface="Times New Roman"/>
                  <a:ea typeface="Times New Roman"/>
                  <a:cs typeface="Times New Roman"/>
                  <a:sym typeface="Times New Roman"/>
                </a:endParaRPr>
              </a:p>
              <a:p>
                <a:pPr marL="139700" lvl="0" indent="-139700" algn="l">
                  <a:buClr>
                    <a:srgbClr val="000000"/>
                  </a:buClr>
                  <a:buSzPct val="100000"/>
                  <a:buChar char="•"/>
                </a:pPr>
                <a:r>
                  <a:rPr sz="1100">
                    <a:latin typeface="Times New Roman"/>
                    <a:ea typeface="Times New Roman"/>
                    <a:cs typeface="Times New Roman"/>
                    <a:sym typeface="Times New Roman"/>
                  </a:rPr>
                  <a:t>2. Presentase sarana air minum yang dilakukan pengawasan</a:t>
                </a:r>
              </a:p>
              <a:p>
                <a:pPr marL="139700" lvl="0" indent="-139700" algn="l">
                  <a:buClr>
                    <a:srgbClr val="000000"/>
                  </a:buClr>
                  <a:buSzPct val="100000"/>
                  <a:buChar char="•"/>
                </a:pPr>
                <a:r>
                  <a:rPr sz="1100">
                    <a:latin typeface="Times New Roman"/>
                    <a:ea typeface="Times New Roman"/>
                    <a:cs typeface="Times New Roman"/>
                    <a:sym typeface="Times New Roman"/>
                  </a:rPr>
                  <a:t>3. Persentase Tempat-tempat Umum yang memenuhi syarat kesehatan</a:t>
                </a:r>
              </a:p>
            </p:txBody>
          </p:sp>
        </p:grpSp>
        <p:grpSp>
          <p:nvGrpSpPr>
            <p:cNvPr id="138" name="Group 138"/>
            <p:cNvGrpSpPr/>
            <p:nvPr/>
          </p:nvGrpSpPr>
          <p:grpSpPr>
            <a:xfrm>
              <a:off x="5328241" y="0"/>
              <a:ext cx="2561655" cy="4675495"/>
              <a:chOff x="0" y="0"/>
              <a:chExt cx="2561654" cy="4675494"/>
            </a:xfrm>
          </p:grpSpPr>
          <p:sp>
            <p:nvSpPr>
              <p:cNvPr id="136" name="Shape 136"/>
              <p:cNvSpPr/>
              <p:nvPr/>
            </p:nvSpPr>
            <p:spPr>
              <a:xfrm>
                <a:off x="0" y="0"/>
                <a:ext cx="2561655" cy="4675495"/>
              </a:xfrm>
              <a:prstGeom prst="roundRect">
                <a:avLst>
                  <a:gd name="adj" fmla="val 7823"/>
                </a:avLst>
              </a:prstGeom>
              <a:solidFill>
                <a:srgbClr val="E2DCD4"/>
              </a:solidFill>
              <a:ln w="12700" cap="flat">
                <a:noFill/>
                <a:miter lim="400000"/>
              </a:ln>
              <a:effectLst/>
            </p:spPr>
            <p:txBody>
              <a:bodyPr wrap="square" lIns="43832" tIns="43832" rIns="43832" bIns="43832" numCol="1" anchor="t">
                <a:noAutofit/>
              </a:bodyPr>
              <a:lstStyle/>
              <a:p>
                <a:pPr lvl="0" algn="l">
                  <a:defRPr sz="1200">
                    <a:latin typeface="Times New Roman"/>
                    <a:ea typeface="Times New Roman"/>
                    <a:cs typeface="Times New Roman"/>
                    <a:sym typeface="Times New Roman"/>
                  </a:defRPr>
                </a:pPr>
                <a:endParaRPr/>
              </a:p>
            </p:txBody>
          </p:sp>
          <p:sp>
            <p:nvSpPr>
              <p:cNvPr id="137" name="Shape 137"/>
              <p:cNvSpPr/>
              <p:nvPr/>
            </p:nvSpPr>
            <p:spPr>
              <a:xfrm>
                <a:off x="56214" y="56214"/>
                <a:ext cx="2449227" cy="36244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lgn="l"/>
                <a:r>
                  <a:rPr>
                    <a:latin typeface="Times New Roman"/>
                    <a:ea typeface="Times New Roman"/>
                    <a:cs typeface="Times New Roman"/>
                    <a:sym typeface="Times New Roman"/>
                  </a:rPr>
                  <a:t>Perpres no 185/2014 tentang Percepatan Penyediaan Air Minum dan Sanitasi</a:t>
                </a:r>
              </a:p>
              <a:p>
                <a:pPr marL="152400" lvl="0" indent="-152400" algn="l">
                  <a:buClr>
                    <a:srgbClr val="000000"/>
                  </a:buClr>
                  <a:buSzPct val="100000"/>
                  <a:buChar char="•"/>
                </a:pPr>
                <a:r>
                  <a:rPr sz="1200">
                    <a:latin typeface="Times New Roman"/>
                    <a:ea typeface="Times New Roman"/>
                    <a:cs typeface="Times New Roman"/>
                    <a:sym typeface="Times New Roman"/>
                  </a:rPr>
                  <a:t>Pasal 2</a:t>
                </a:r>
                <a:endParaRPr sz="4200">
                  <a:latin typeface="Times New Roman"/>
                  <a:ea typeface="Times New Roman"/>
                  <a:cs typeface="Times New Roman"/>
                  <a:sym typeface="Times New Roman"/>
                </a:endParaRPr>
              </a:p>
              <a:p>
                <a:pPr marL="152400" lvl="0" indent="-152400" algn="l">
                  <a:buClr>
                    <a:srgbClr val="000000"/>
                  </a:buClr>
                  <a:buSzPct val="100000"/>
                  <a:buChar char="•"/>
                </a:pPr>
                <a:r>
                  <a:rPr sz="1200">
                    <a:latin typeface="Times New Roman"/>
                    <a:ea typeface="Times New Roman"/>
                    <a:cs typeface="Times New Roman"/>
                    <a:sym typeface="Times New Roman"/>
                  </a:rPr>
                  <a:t>Prinsip penyediaan air minum &amp; sanitasi </a:t>
                </a:r>
                <a:r>
                  <a:rPr sz="1200">
                    <a:latin typeface="Wingdings"/>
                    <a:ea typeface="Wingdings"/>
                    <a:cs typeface="Wingdings"/>
                    <a:sym typeface="Wingdings"/>
                  </a:rPr>
                  <a:t> </a:t>
                </a:r>
                <a:r>
                  <a:rPr sz="1200">
                    <a:latin typeface="Times New Roman"/>
                    <a:ea typeface="Times New Roman"/>
                    <a:cs typeface="Times New Roman"/>
                    <a:sym typeface="Times New Roman"/>
                  </a:rPr>
                  <a:t>Non diskriminatif, Terjangkau , Perlindungan  lingkungan, Berkelanjutan,</a:t>
                </a:r>
                <a:r>
                  <a:rPr sz="1200" b="1" i="1">
                    <a:latin typeface="Times New Roman"/>
                    <a:ea typeface="Times New Roman"/>
                    <a:cs typeface="Times New Roman"/>
                    <a:sym typeface="Times New Roman"/>
                  </a:rPr>
                  <a:t>Partisipasi masyarakat</a:t>
                </a:r>
                <a:r>
                  <a:rPr sz="1200">
                    <a:latin typeface="Times New Roman"/>
                    <a:ea typeface="Times New Roman"/>
                    <a:cs typeface="Times New Roman"/>
                    <a:sym typeface="Times New Roman"/>
                  </a:rPr>
                  <a:t>, keterpaduan</a:t>
                </a:r>
              </a:p>
              <a:p>
                <a:pPr marL="152400" lvl="0" indent="-152400" algn="l">
                  <a:buClr>
                    <a:srgbClr val="000000"/>
                  </a:buClr>
                  <a:buSzPct val="100000"/>
                  <a:buChar char="•"/>
                </a:pPr>
                <a:r>
                  <a:rPr sz="1200">
                    <a:latin typeface="Times New Roman"/>
                    <a:ea typeface="Times New Roman"/>
                    <a:cs typeface="Times New Roman"/>
                    <a:sym typeface="Times New Roman"/>
                  </a:rPr>
                  <a:t>Pasal 37</a:t>
                </a:r>
                <a:endParaRPr sz="4200">
                  <a:latin typeface="Times New Roman"/>
                  <a:ea typeface="Times New Roman"/>
                  <a:cs typeface="Times New Roman"/>
                  <a:sym typeface="Times New Roman"/>
                </a:endParaRPr>
              </a:p>
              <a:p>
                <a:pPr marL="152400" lvl="0" indent="-152400" algn="l">
                  <a:buClr>
                    <a:srgbClr val="000000"/>
                  </a:buClr>
                  <a:buSzPct val="100000"/>
                  <a:buChar char="•"/>
                </a:pPr>
                <a:r>
                  <a:rPr sz="1200">
                    <a:latin typeface="Times New Roman"/>
                    <a:ea typeface="Times New Roman"/>
                    <a:cs typeface="Times New Roman"/>
                    <a:sym typeface="Times New Roman"/>
                  </a:rPr>
                  <a:t>(2) Untuk meningkatkan peran serta masyarakat, pemerintah dan pemerintah daerah melakukan: edukasi, advokasi, sosialisasi, promosi dan kampanye</a:t>
                </a:r>
              </a:p>
            </p:txBody>
          </p:sp>
        </p:grpSp>
      </p:grpSp>
      <p:sp>
        <p:nvSpPr>
          <p:cNvPr id="140" name="Shape 140"/>
          <p:cNvSpPr/>
          <p:nvPr/>
        </p:nvSpPr>
        <p:spPr>
          <a:xfrm>
            <a:off x="627051" y="5693692"/>
            <a:ext cx="7962952" cy="370055"/>
          </a:xfrm>
          <a:prstGeom prst="rect">
            <a:avLst/>
          </a:prstGeom>
          <a:ln w="25400">
            <a:solidFill>
              <a:srgbClr val="00B050"/>
            </a:solidFill>
          </a:ln>
          <a:extLst>
            <a:ext uri="{C572A759-6A51-4108-AA02-DFA0A04FC94B}">
              <ma14:wrappingTextBoxFlag xmlns:ma14="http://schemas.microsoft.com/office/mac/drawingml/2011/main" xmlns="" val="1"/>
            </a:ext>
          </a:extLst>
        </p:spPr>
        <p:txBody>
          <a:bodyPr lIns="43832" tIns="43832" rIns="43832" bIns="43832">
            <a:spAutoFit/>
          </a:bodyPr>
          <a:lstStyle>
            <a:lvl1pPr>
              <a:defRPr b="1">
                <a:latin typeface="Times New Roman"/>
                <a:ea typeface="Times New Roman"/>
                <a:cs typeface="Times New Roman"/>
                <a:sym typeface="Times New Roman"/>
              </a:defRPr>
            </a:lvl1pPr>
          </a:lstStyle>
          <a:p>
            <a:pPr lvl="0">
              <a:defRPr b="0"/>
            </a:pPr>
            <a:r>
              <a:rPr b="1"/>
              <a:t>PERMENKES  NO. 3 TAHUN 2014 TENTANG STBM</a:t>
            </a:r>
          </a:p>
        </p:txBody>
      </p:sp>
      <p:sp>
        <p:nvSpPr>
          <p:cNvPr id="141" name="Shape 141"/>
          <p:cNvSpPr/>
          <p:nvPr/>
        </p:nvSpPr>
        <p:spPr>
          <a:xfrm>
            <a:off x="627051" y="5255364"/>
            <a:ext cx="7962952" cy="333035"/>
          </a:xfrm>
          <a:prstGeom prst="rect">
            <a:avLst/>
          </a:prstGeom>
          <a:ln w="25400">
            <a:solidFill>
              <a:srgbClr val="00B050"/>
            </a:solidFill>
          </a:ln>
          <a:extLst>
            <a:ext uri="{C572A759-6A51-4108-AA02-DFA0A04FC94B}">
              <ma14:wrappingTextBoxFlag xmlns:ma14="http://schemas.microsoft.com/office/mac/drawingml/2011/main" xmlns="" val="1"/>
            </a:ext>
          </a:extLst>
        </p:spPr>
        <p:txBody>
          <a:bodyPr lIns="43832" tIns="43832" rIns="43832" bIns="43832">
            <a:spAutoFit/>
          </a:bodyPr>
          <a:lstStyle>
            <a:lvl1pPr>
              <a:defRPr sz="1600" b="1">
                <a:latin typeface="Times New Roman"/>
                <a:ea typeface="Times New Roman"/>
                <a:cs typeface="Times New Roman"/>
                <a:sym typeface="Times New Roman"/>
              </a:defRPr>
            </a:lvl1pPr>
          </a:lstStyle>
          <a:p>
            <a:pPr lvl="0">
              <a:defRPr sz="1800" b="0"/>
            </a:pPr>
            <a:r>
              <a:rPr sz="1600" b="1"/>
              <a:t>PERMENKES  NO. 52 TAHUN 2015 TENTANG RENSTRA KEMENKES 2015-2019 </a:t>
            </a:r>
          </a:p>
        </p:txBody>
      </p:sp>
      <p:sp>
        <p:nvSpPr>
          <p:cNvPr id="142" name="Shape 142"/>
          <p:cNvSpPr/>
          <p:nvPr/>
        </p:nvSpPr>
        <p:spPr>
          <a:xfrm>
            <a:off x="627051" y="6156371"/>
            <a:ext cx="7962952" cy="370055"/>
          </a:xfrm>
          <a:prstGeom prst="rect">
            <a:avLst/>
          </a:prstGeom>
          <a:ln w="25400">
            <a:solidFill>
              <a:srgbClr val="00B050"/>
            </a:solidFill>
          </a:ln>
          <a:extLst>
            <a:ext uri="{C572A759-6A51-4108-AA02-DFA0A04FC94B}">
              <ma14:wrappingTextBoxFlag xmlns:ma14="http://schemas.microsoft.com/office/mac/drawingml/2011/main" xmlns="" val="1"/>
            </a:ext>
          </a:extLst>
        </p:spPr>
        <p:txBody>
          <a:bodyPr lIns="43832" tIns="43832" rIns="43832" bIns="43832">
            <a:spAutoFit/>
          </a:bodyPr>
          <a:lstStyle/>
          <a:p>
            <a:pPr lvl="0"/>
            <a:r>
              <a:rPr b="1">
                <a:latin typeface="Times New Roman"/>
                <a:ea typeface="Times New Roman"/>
                <a:cs typeface="Times New Roman"/>
                <a:sym typeface="Times New Roman"/>
              </a:rPr>
              <a:t>SE MENKES NO. 153 TAHUN 2013 TENTANG SBS PER PUSKESMAS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0" y="-27384"/>
            <a:ext cx="9144000" cy="1325563"/>
          </a:xfrm>
          <a:prstGeom prst="rect">
            <a:avLst/>
          </a:prstGeom>
          <a:solidFill>
            <a:srgbClr val="FFFF00"/>
          </a:solidFill>
          <a:ln w="9525">
            <a:solidFill>
              <a:srgbClr val="FF0000"/>
            </a:solidFill>
            <a:miter lim="800000"/>
          </a:ln>
        </p:spPr>
        <p:txBody>
          <a:bodyPr/>
          <a:lstStyle/>
          <a:p>
            <a:pPr lvl="0">
              <a:defRPr sz="1800"/>
            </a:pPr>
            <a:r>
              <a:rPr sz="2800">
                <a:ln w="900">
                  <a:solidFill>
                    <a:srgbClr val="C3D69B">
                      <a:alpha val="55000"/>
                    </a:srgbClr>
                  </a:solidFill>
                </a:ln>
                <a:solidFill>
                  <a:srgbClr val="FF0000"/>
                </a:solidFill>
                <a:effectLst>
                  <a:outerShdw blurRad="63500" rotWithShape="0">
                    <a:srgbClr val="000000">
                      <a:alpha val="40000"/>
                    </a:srgbClr>
                  </a:outerShdw>
                </a:effectLst>
                <a:latin typeface="Impact"/>
                <a:ea typeface="Impact"/>
                <a:cs typeface="Impact"/>
                <a:sym typeface="Impact"/>
              </a:rPr>
              <a:t>Arah Kebijakan  Kementerian  Kesehatan </a:t>
            </a:r>
            <a:br>
              <a:rPr sz="2800">
                <a:ln w="900">
                  <a:solidFill>
                    <a:srgbClr val="C3D69B">
                      <a:alpha val="55000"/>
                    </a:srgbClr>
                  </a:solidFill>
                </a:ln>
                <a:solidFill>
                  <a:srgbClr val="FF0000"/>
                </a:solidFill>
                <a:effectLst>
                  <a:outerShdw blurRad="63500" rotWithShape="0">
                    <a:srgbClr val="000000">
                      <a:alpha val="40000"/>
                    </a:srgbClr>
                  </a:outerShdw>
                </a:effectLst>
                <a:latin typeface="Impact"/>
                <a:ea typeface="Impact"/>
                <a:cs typeface="Impact"/>
                <a:sym typeface="Impact"/>
              </a:rPr>
            </a:br>
            <a:r>
              <a:rPr sz="2800">
                <a:ln w="900">
                  <a:solidFill>
                    <a:srgbClr val="C3D69B">
                      <a:alpha val="55000"/>
                    </a:srgbClr>
                  </a:solidFill>
                </a:ln>
                <a:solidFill>
                  <a:srgbClr val="FF0000"/>
                </a:solidFill>
                <a:effectLst>
                  <a:outerShdw blurRad="63500" rotWithShape="0">
                    <a:srgbClr val="000000">
                      <a:alpha val="40000"/>
                    </a:srgbClr>
                  </a:outerShdw>
                </a:effectLst>
                <a:latin typeface="Impact"/>
                <a:ea typeface="Impact"/>
                <a:cs typeface="Impact"/>
                <a:sym typeface="Impact"/>
              </a:rPr>
              <a:t>2015 - 2019</a:t>
            </a:r>
          </a:p>
        </p:txBody>
      </p:sp>
      <p:grpSp>
        <p:nvGrpSpPr>
          <p:cNvPr id="159" name="Group 159"/>
          <p:cNvGrpSpPr/>
          <p:nvPr/>
        </p:nvGrpSpPr>
        <p:grpSpPr>
          <a:xfrm>
            <a:off x="392043" y="1846609"/>
            <a:ext cx="2628900" cy="4030663"/>
            <a:chOff x="0" y="0"/>
            <a:chExt cx="2628899" cy="4030661"/>
          </a:xfrm>
        </p:grpSpPr>
        <p:sp>
          <p:nvSpPr>
            <p:cNvPr id="145" name="Shape 145"/>
            <p:cNvSpPr/>
            <p:nvPr/>
          </p:nvSpPr>
          <p:spPr>
            <a:xfrm>
              <a:off x="0" y="303212"/>
              <a:ext cx="2621208" cy="2857501"/>
            </a:xfrm>
            <a:prstGeom prst="roundRect">
              <a:avLst>
                <a:gd name="adj" fmla="val 17509"/>
              </a:avLst>
            </a:prstGeom>
            <a:gradFill flip="none" rotWithShape="1">
              <a:gsLst>
                <a:gs pos="0">
                  <a:srgbClr val="4E91D4"/>
                </a:gs>
                <a:gs pos="100000">
                  <a:srgbClr val="3477A4"/>
                </a:gs>
              </a:gsLst>
              <a:lin ang="2700000" scaled="0"/>
            </a:gradFill>
            <a:ln w="12700" cap="flat">
              <a:noFill/>
              <a:miter lim="400000"/>
            </a:ln>
            <a:effectLst/>
          </p:spPr>
          <p:txBody>
            <a:bodyPr wrap="square" lIns="0" tIns="0" rIns="0" bIns="0" numCol="1" anchor="ctr">
              <a:noAutofit/>
            </a:bodyPr>
            <a:lstStyle/>
            <a:p>
              <a:pPr lvl="0" algn="l"/>
              <a:endParaRPr/>
            </a:p>
          </p:txBody>
        </p:sp>
        <p:sp>
          <p:nvSpPr>
            <p:cNvPr id="146" name="Shape 146"/>
            <p:cNvSpPr/>
            <p:nvPr/>
          </p:nvSpPr>
          <p:spPr>
            <a:xfrm>
              <a:off x="40385" y="311150"/>
              <a:ext cx="2542361" cy="2803525"/>
            </a:xfrm>
            <a:prstGeom prst="roundRect">
              <a:avLst>
                <a:gd name="adj" fmla="val 16667"/>
              </a:avLst>
            </a:prstGeom>
            <a:solidFill>
              <a:srgbClr val="3CA1E6"/>
            </a:solidFill>
            <a:ln w="12700" cap="flat">
              <a:noFill/>
              <a:miter lim="400000"/>
            </a:ln>
            <a:effectLst/>
          </p:spPr>
          <p:txBody>
            <a:bodyPr wrap="square" lIns="0" tIns="0" rIns="0" bIns="0" numCol="1" anchor="ctr">
              <a:noAutofit/>
            </a:bodyPr>
            <a:lstStyle/>
            <a:p>
              <a:pPr lvl="0" algn="l"/>
              <a:endParaRPr/>
            </a:p>
          </p:txBody>
        </p:sp>
        <p:sp>
          <p:nvSpPr>
            <p:cNvPr id="147" name="Shape 147"/>
            <p:cNvSpPr/>
            <p:nvPr/>
          </p:nvSpPr>
          <p:spPr>
            <a:xfrm>
              <a:off x="61539" y="2374899"/>
              <a:ext cx="2507745" cy="709614"/>
            </a:xfrm>
            <a:prstGeom prst="roundRect">
              <a:avLst>
                <a:gd name="adj" fmla="val 50000"/>
              </a:avLst>
            </a:prstGeom>
            <a:gradFill flip="none" rotWithShape="1">
              <a:gsLst>
                <a:gs pos="0">
                  <a:srgbClr val="3CA1E6">
                    <a:alpha val="0"/>
                  </a:srgbClr>
                </a:gs>
                <a:gs pos="100000">
                  <a:srgbClr val="9BCFF2"/>
                </a:gs>
              </a:gsLst>
              <a:lin ang="5400000" scaled="0"/>
            </a:gradFill>
            <a:ln w="12700" cap="flat">
              <a:noFill/>
              <a:miter lim="400000"/>
            </a:ln>
            <a:effectLst/>
          </p:spPr>
          <p:txBody>
            <a:bodyPr wrap="square" lIns="0" tIns="0" rIns="0" bIns="0" numCol="1" anchor="ctr">
              <a:noAutofit/>
            </a:bodyPr>
            <a:lstStyle/>
            <a:p>
              <a:pPr lvl="0" algn="l"/>
              <a:endParaRPr/>
            </a:p>
          </p:txBody>
        </p:sp>
        <p:sp>
          <p:nvSpPr>
            <p:cNvPr id="148" name="Shape 148"/>
            <p:cNvSpPr/>
            <p:nvPr/>
          </p:nvSpPr>
          <p:spPr>
            <a:xfrm>
              <a:off x="61539" y="333375"/>
              <a:ext cx="2507745" cy="708025"/>
            </a:xfrm>
            <a:prstGeom prst="roundRect">
              <a:avLst>
                <a:gd name="adj" fmla="val 50000"/>
              </a:avLst>
            </a:prstGeom>
            <a:gradFill flip="none" rotWithShape="1">
              <a:gsLst>
                <a:gs pos="0">
                  <a:srgbClr val="BEE0F7"/>
                </a:gs>
                <a:gs pos="100000">
                  <a:srgbClr val="3CA1E6">
                    <a:alpha val="0"/>
                  </a:srgbClr>
                </a:gs>
              </a:gsLst>
              <a:lin ang="5400000" scaled="0"/>
            </a:gradFill>
            <a:ln w="12700" cap="flat">
              <a:noFill/>
              <a:miter lim="400000"/>
            </a:ln>
            <a:effectLst/>
          </p:spPr>
          <p:txBody>
            <a:bodyPr wrap="square" lIns="0" tIns="0" rIns="0" bIns="0" numCol="1" anchor="ctr">
              <a:noAutofit/>
            </a:bodyPr>
            <a:lstStyle/>
            <a:p>
              <a:pPr lvl="0" algn="l"/>
              <a:endParaRPr/>
            </a:p>
          </p:txBody>
        </p:sp>
        <p:sp>
          <p:nvSpPr>
            <p:cNvPr id="149" name="Shape 149"/>
            <p:cNvSpPr/>
            <p:nvPr/>
          </p:nvSpPr>
          <p:spPr>
            <a:xfrm>
              <a:off x="7692" y="3160712"/>
              <a:ext cx="2621208" cy="869951"/>
            </a:xfrm>
            <a:prstGeom prst="roundRect">
              <a:avLst>
                <a:gd name="adj" fmla="val 40389"/>
              </a:avLst>
            </a:prstGeom>
            <a:gradFill flip="none" rotWithShape="1">
              <a:gsLst>
                <a:gs pos="0">
                  <a:srgbClr val="729EB4"/>
                </a:gs>
                <a:gs pos="100000">
                  <a:srgbClr val="FFFFFF"/>
                </a:gs>
              </a:gsLst>
              <a:lin ang="5400000" scaled="0"/>
            </a:gradFill>
            <a:ln w="12700" cap="flat">
              <a:noFill/>
              <a:miter lim="400000"/>
            </a:ln>
            <a:effectLst/>
          </p:spPr>
          <p:txBody>
            <a:bodyPr wrap="square" lIns="0" tIns="0" rIns="0" bIns="0" numCol="1" anchor="ctr">
              <a:noAutofit/>
            </a:bodyPr>
            <a:lstStyle/>
            <a:p>
              <a:pPr lvl="0" algn="l"/>
              <a:endParaRPr/>
            </a:p>
          </p:txBody>
        </p:sp>
        <p:sp>
          <p:nvSpPr>
            <p:cNvPr id="150" name="Shape 150"/>
            <p:cNvSpPr/>
            <p:nvPr/>
          </p:nvSpPr>
          <p:spPr>
            <a:xfrm>
              <a:off x="61539" y="3184524"/>
              <a:ext cx="2507745" cy="773114"/>
            </a:xfrm>
            <a:prstGeom prst="roundRect">
              <a:avLst>
                <a:gd name="adj" fmla="val 50000"/>
              </a:avLst>
            </a:prstGeom>
            <a:gradFill flip="none" rotWithShape="1">
              <a:gsLst>
                <a:gs pos="0">
                  <a:srgbClr val="7DAFD4"/>
                </a:gs>
                <a:gs pos="100000">
                  <a:srgbClr val="FFFFFF"/>
                </a:gs>
              </a:gsLst>
              <a:lin ang="5400000" scaled="0"/>
            </a:gradFill>
            <a:ln w="12700" cap="flat">
              <a:noFill/>
              <a:miter lim="400000"/>
            </a:ln>
            <a:effectLst/>
          </p:spPr>
          <p:txBody>
            <a:bodyPr wrap="square" lIns="0" tIns="0" rIns="0" bIns="0" numCol="1" anchor="ctr">
              <a:noAutofit/>
            </a:bodyPr>
            <a:lstStyle/>
            <a:p>
              <a:pPr lvl="0" algn="l"/>
              <a:endParaRPr/>
            </a:p>
          </p:txBody>
        </p:sp>
        <p:grpSp>
          <p:nvGrpSpPr>
            <p:cNvPr id="156" name="Group 156"/>
            <p:cNvGrpSpPr/>
            <p:nvPr/>
          </p:nvGrpSpPr>
          <p:grpSpPr>
            <a:xfrm>
              <a:off x="901941" y="0"/>
              <a:ext cx="778863" cy="623889"/>
              <a:chOff x="0" y="0"/>
              <a:chExt cx="778862" cy="623888"/>
            </a:xfrm>
          </p:grpSpPr>
          <p:sp>
            <p:nvSpPr>
              <p:cNvPr id="151" name="Shape 151"/>
              <p:cNvSpPr/>
              <p:nvPr/>
            </p:nvSpPr>
            <p:spPr>
              <a:xfrm>
                <a:off x="-1" y="56892"/>
                <a:ext cx="778864" cy="5197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333"/>
              </a:solidFill>
              <a:ln w="12700" cap="flat">
                <a:noFill/>
                <a:miter lim="400000"/>
              </a:ln>
              <a:effectLst/>
            </p:spPr>
            <p:txBody>
              <a:bodyPr wrap="square" lIns="0" tIns="0" rIns="0" bIns="0" numCol="1" anchor="ctr">
                <a:noAutofit/>
              </a:bodyPr>
              <a:lstStyle/>
              <a:p>
                <a:pPr lvl="0" algn="l"/>
                <a:endParaRPr/>
              </a:p>
            </p:txBody>
          </p:sp>
          <p:sp>
            <p:nvSpPr>
              <p:cNvPr id="152" name="Shape 152"/>
              <p:cNvSpPr/>
              <p:nvPr/>
            </p:nvSpPr>
            <p:spPr>
              <a:xfrm>
                <a:off x="8161" y="-1"/>
                <a:ext cx="753211" cy="623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636869"/>
                  </a:gs>
                  <a:gs pos="100000">
                    <a:srgbClr val="D6E1E2"/>
                  </a:gs>
                </a:gsLst>
                <a:lin ang="5400000" scaled="0"/>
              </a:gradFill>
              <a:ln w="12700" cap="flat">
                <a:noFill/>
                <a:miter lim="400000"/>
              </a:ln>
              <a:effectLst/>
            </p:spPr>
            <p:txBody>
              <a:bodyPr wrap="square" lIns="0" tIns="0" rIns="0" bIns="0" numCol="1" anchor="ctr">
                <a:noAutofit/>
              </a:bodyPr>
              <a:lstStyle/>
              <a:p>
                <a:pPr lvl="0" algn="l"/>
                <a:endParaRPr/>
              </a:p>
            </p:txBody>
          </p:sp>
          <p:sp>
            <p:nvSpPr>
              <p:cNvPr id="153" name="Shape 153"/>
              <p:cNvSpPr/>
              <p:nvPr/>
            </p:nvSpPr>
            <p:spPr>
              <a:xfrm>
                <a:off x="17489" y="3857"/>
                <a:ext cx="735723" cy="6084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D6E1E2">
                      <a:alpha val="0"/>
                    </a:srgbClr>
                  </a:gs>
                  <a:gs pos="100000">
                    <a:srgbClr val="F1F5F5"/>
                  </a:gs>
                </a:gsLst>
                <a:lin ang="5400000" scaled="0"/>
              </a:gradFill>
              <a:ln w="12700" cap="flat">
                <a:noFill/>
                <a:miter lim="400000"/>
              </a:ln>
              <a:effectLst/>
            </p:spPr>
            <p:txBody>
              <a:bodyPr wrap="square" lIns="0" tIns="0" rIns="0" bIns="0" numCol="1" anchor="ctr">
                <a:noAutofit/>
              </a:bodyPr>
              <a:lstStyle/>
              <a:p>
                <a:pPr lvl="0" algn="l"/>
                <a:endParaRPr/>
              </a:p>
            </p:txBody>
          </p:sp>
          <p:sp>
            <p:nvSpPr>
              <p:cNvPr id="154" name="Shape 154"/>
              <p:cNvSpPr/>
              <p:nvPr/>
            </p:nvSpPr>
            <p:spPr>
              <a:xfrm>
                <a:off x="25651" y="9642"/>
                <a:ext cx="699577" cy="5679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AAB2B3"/>
                  </a:gs>
                  <a:gs pos="100000">
                    <a:srgbClr val="D6E1E2">
                      <a:alpha val="48000"/>
                    </a:srgbClr>
                  </a:gs>
                </a:gsLst>
                <a:lin ang="5400000" scaled="0"/>
              </a:gradFill>
              <a:ln w="12700" cap="flat">
                <a:noFill/>
                <a:miter lim="400000"/>
              </a:ln>
              <a:effectLst/>
            </p:spPr>
            <p:txBody>
              <a:bodyPr wrap="square" lIns="0" tIns="0" rIns="0" bIns="0" numCol="1" anchor="ctr">
                <a:noAutofit/>
              </a:bodyPr>
              <a:lstStyle/>
              <a:p>
                <a:pPr lvl="0" algn="l"/>
                <a:endParaRPr/>
              </a:p>
            </p:txBody>
          </p:sp>
          <p:sp>
            <p:nvSpPr>
              <p:cNvPr id="155" name="Shape 155"/>
              <p:cNvSpPr/>
              <p:nvPr/>
            </p:nvSpPr>
            <p:spPr>
              <a:xfrm>
                <a:off x="66459" y="25071"/>
                <a:ext cx="621459" cy="4618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FFFFF"/>
                  </a:gs>
                  <a:gs pos="100000">
                    <a:srgbClr val="D6E1E2">
                      <a:alpha val="37999"/>
                    </a:srgbClr>
                  </a:gs>
                </a:gsLst>
                <a:lin ang="5400000" scaled="0"/>
              </a:gradFill>
              <a:ln w="12700" cap="flat">
                <a:noFill/>
                <a:miter lim="400000"/>
              </a:ln>
              <a:effectLst/>
            </p:spPr>
            <p:txBody>
              <a:bodyPr wrap="square" lIns="0" tIns="0" rIns="0" bIns="0" numCol="1" anchor="ctr">
                <a:noAutofit/>
              </a:bodyPr>
              <a:lstStyle/>
              <a:p>
                <a:pPr lvl="0" algn="l"/>
                <a:endParaRPr/>
              </a:p>
            </p:txBody>
          </p:sp>
        </p:grpSp>
        <p:sp>
          <p:nvSpPr>
            <p:cNvPr id="157" name="Shape 157"/>
            <p:cNvSpPr/>
            <p:nvPr/>
          </p:nvSpPr>
          <p:spPr>
            <a:xfrm>
              <a:off x="1146852" y="87312"/>
              <a:ext cx="273656"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400"/>
              </a:lvl1pPr>
            </a:lstStyle>
            <a:p>
              <a:pPr lvl="0">
                <a:defRPr sz="1800"/>
              </a:pPr>
              <a:r>
                <a:rPr sz="2400"/>
                <a:t>1</a:t>
              </a:r>
            </a:p>
          </p:txBody>
        </p:sp>
        <p:sp>
          <p:nvSpPr>
            <p:cNvPr id="158" name="Shape 158"/>
            <p:cNvSpPr/>
            <p:nvPr/>
          </p:nvSpPr>
          <p:spPr>
            <a:xfrm>
              <a:off x="63462" y="1401762"/>
              <a:ext cx="2492359" cy="8840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b="1"/>
                <a:t>Penguatan pelayanan kesehatan primer (</a:t>
              </a:r>
              <a:r>
                <a:rPr b="1" i="1"/>
                <a:t>primary health care</a:t>
              </a:r>
              <a:r>
                <a:rPr b="1"/>
                <a:t>)</a:t>
              </a:r>
            </a:p>
          </p:txBody>
        </p:sp>
      </p:grpSp>
      <p:grpSp>
        <p:nvGrpSpPr>
          <p:cNvPr id="173" name="Group 173"/>
          <p:cNvGrpSpPr/>
          <p:nvPr/>
        </p:nvGrpSpPr>
        <p:grpSpPr>
          <a:xfrm>
            <a:off x="3378139" y="1846610"/>
            <a:ext cx="2657969" cy="4030662"/>
            <a:chOff x="0" y="0"/>
            <a:chExt cx="2657967" cy="4030661"/>
          </a:xfrm>
        </p:grpSpPr>
        <p:sp>
          <p:nvSpPr>
            <p:cNvPr id="160" name="Shape 160"/>
            <p:cNvSpPr/>
            <p:nvPr/>
          </p:nvSpPr>
          <p:spPr>
            <a:xfrm>
              <a:off x="0" y="303212"/>
              <a:ext cx="2654074" cy="2857501"/>
            </a:xfrm>
            <a:prstGeom prst="roundRect">
              <a:avLst>
                <a:gd name="adj" fmla="val 17509"/>
              </a:avLst>
            </a:prstGeom>
            <a:gradFill flip="none" rotWithShape="1">
              <a:gsLst>
                <a:gs pos="0">
                  <a:srgbClr val="34B034"/>
                </a:gs>
                <a:gs pos="100000">
                  <a:srgbClr val="3F8B4A"/>
                </a:gs>
              </a:gsLst>
              <a:lin ang="2700000" scaled="0"/>
            </a:gradFill>
            <a:ln w="12700" cap="flat">
              <a:noFill/>
              <a:miter lim="400000"/>
            </a:ln>
            <a:effectLst/>
          </p:spPr>
          <p:txBody>
            <a:bodyPr wrap="square" lIns="0" tIns="0" rIns="0" bIns="0" numCol="1" anchor="ctr">
              <a:noAutofit/>
            </a:bodyPr>
            <a:lstStyle/>
            <a:p>
              <a:pPr lvl="0" algn="l"/>
              <a:endParaRPr/>
            </a:p>
          </p:txBody>
        </p:sp>
        <p:sp>
          <p:nvSpPr>
            <p:cNvPr id="161" name="Shape 161"/>
            <p:cNvSpPr/>
            <p:nvPr/>
          </p:nvSpPr>
          <p:spPr>
            <a:xfrm>
              <a:off x="40891" y="311150"/>
              <a:ext cx="2574238" cy="2803525"/>
            </a:xfrm>
            <a:prstGeom prst="roundRect">
              <a:avLst>
                <a:gd name="adj" fmla="val 16667"/>
              </a:avLst>
            </a:prstGeom>
            <a:solidFill>
              <a:srgbClr val="73E77E"/>
            </a:solidFill>
            <a:ln w="12700" cap="flat">
              <a:noFill/>
              <a:miter lim="400000"/>
            </a:ln>
            <a:effectLst/>
          </p:spPr>
          <p:txBody>
            <a:bodyPr wrap="square" lIns="0" tIns="0" rIns="0" bIns="0" numCol="1" anchor="ctr">
              <a:noAutofit/>
            </a:bodyPr>
            <a:lstStyle/>
            <a:p>
              <a:pPr lvl="0" algn="l"/>
              <a:endParaRPr/>
            </a:p>
          </p:txBody>
        </p:sp>
        <p:sp>
          <p:nvSpPr>
            <p:cNvPr id="162" name="Shape 162"/>
            <p:cNvSpPr/>
            <p:nvPr/>
          </p:nvSpPr>
          <p:spPr>
            <a:xfrm>
              <a:off x="62311" y="2374899"/>
              <a:ext cx="2539188" cy="709614"/>
            </a:xfrm>
            <a:prstGeom prst="roundRect">
              <a:avLst>
                <a:gd name="adj" fmla="val 50000"/>
              </a:avLst>
            </a:prstGeom>
            <a:gradFill flip="none" rotWithShape="1">
              <a:gsLst>
                <a:gs pos="0">
                  <a:srgbClr val="73E77E"/>
                </a:gs>
                <a:gs pos="100000">
                  <a:srgbClr val="B3F2B9"/>
                </a:gs>
              </a:gsLst>
              <a:lin ang="5400000" scaled="0"/>
            </a:gradFill>
            <a:ln w="12700" cap="flat">
              <a:noFill/>
              <a:miter lim="400000"/>
            </a:ln>
            <a:effectLst/>
          </p:spPr>
          <p:txBody>
            <a:bodyPr wrap="square" lIns="0" tIns="0" rIns="0" bIns="0" numCol="1" anchor="ctr">
              <a:noAutofit/>
            </a:bodyPr>
            <a:lstStyle/>
            <a:p>
              <a:pPr lvl="0" algn="l"/>
              <a:endParaRPr/>
            </a:p>
          </p:txBody>
        </p:sp>
        <p:sp>
          <p:nvSpPr>
            <p:cNvPr id="163" name="Shape 163"/>
            <p:cNvSpPr/>
            <p:nvPr/>
          </p:nvSpPr>
          <p:spPr>
            <a:xfrm>
              <a:off x="62311" y="333375"/>
              <a:ext cx="2539188" cy="708025"/>
            </a:xfrm>
            <a:prstGeom prst="roundRect">
              <a:avLst>
                <a:gd name="adj" fmla="val 50000"/>
              </a:avLst>
            </a:prstGeom>
            <a:gradFill flip="none" rotWithShape="1">
              <a:gsLst>
                <a:gs pos="0">
                  <a:srgbClr val="D0F7D4"/>
                </a:gs>
                <a:gs pos="100000">
                  <a:srgbClr val="73E77E"/>
                </a:gs>
              </a:gsLst>
              <a:lin ang="5400000" scaled="0"/>
            </a:gradFill>
            <a:ln w="12700" cap="flat">
              <a:noFill/>
              <a:miter lim="400000"/>
            </a:ln>
            <a:effectLst/>
          </p:spPr>
          <p:txBody>
            <a:bodyPr wrap="square" lIns="0" tIns="0" rIns="0" bIns="0" numCol="1" anchor="ctr">
              <a:noAutofit/>
            </a:bodyPr>
            <a:lstStyle/>
            <a:p>
              <a:pPr lvl="0" algn="l"/>
              <a:endParaRPr/>
            </a:p>
          </p:txBody>
        </p:sp>
        <p:sp>
          <p:nvSpPr>
            <p:cNvPr id="164" name="Shape 164"/>
            <p:cNvSpPr/>
            <p:nvPr/>
          </p:nvSpPr>
          <p:spPr>
            <a:xfrm>
              <a:off x="913250" y="57150"/>
              <a:ext cx="788629" cy="5191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333"/>
            </a:solidFill>
            <a:ln w="12700" cap="flat">
              <a:noFill/>
              <a:miter lim="400000"/>
            </a:ln>
            <a:effectLst/>
          </p:spPr>
          <p:txBody>
            <a:bodyPr wrap="square" lIns="0" tIns="0" rIns="0" bIns="0" numCol="1" anchor="ctr">
              <a:noAutofit/>
            </a:bodyPr>
            <a:lstStyle/>
            <a:p>
              <a:pPr lvl="0" algn="l"/>
              <a:endParaRPr/>
            </a:p>
          </p:txBody>
        </p:sp>
        <p:sp>
          <p:nvSpPr>
            <p:cNvPr id="165" name="Shape 165"/>
            <p:cNvSpPr/>
            <p:nvPr/>
          </p:nvSpPr>
          <p:spPr>
            <a:xfrm>
              <a:off x="921039" y="0"/>
              <a:ext cx="763315" cy="622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636869"/>
                </a:gs>
                <a:gs pos="100000">
                  <a:srgbClr val="D6E1E2"/>
                </a:gs>
              </a:gsLst>
              <a:lin ang="5400000" scaled="0"/>
            </a:gradFill>
            <a:ln w="12700" cap="flat">
              <a:noFill/>
              <a:miter lim="400000"/>
            </a:ln>
            <a:effectLst/>
          </p:spPr>
          <p:txBody>
            <a:bodyPr wrap="square" lIns="0" tIns="0" rIns="0" bIns="0" numCol="1" anchor="ctr">
              <a:noAutofit/>
            </a:bodyPr>
            <a:lstStyle/>
            <a:p>
              <a:pPr lvl="0" algn="l"/>
              <a:endParaRPr/>
            </a:p>
          </p:txBody>
        </p:sp>
        <p:sp>
          <p:nvSpPr>
            <p:cNvPr id="166" name="Shape 166"/>
            <p:cNvSpPr/>
            <p:nvPr/>
          </p:nvSpPr>
          <p:spPr>
            <a:xfrm>
              <a:off x="930775" y="3175"/>
              <a:ext cx="745789" cy="608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D6E1E2">
                    <a:alpha val="0"/>
                  </a:srgbClr>
                </a:gs>
                <a:gs pos="100000">
                  <a:srgbClr val="F1F5F5"/>
                </a:gs>
              </a:gsLst>
              <a:lin ang="5400000" scaled="0"/>
            </a:gradFill>
            <a:ln w="12700" cap="flat">
              <a:noFill/>
              <a:miter lim="400000"/>
            </a:ln>
            <a:effectLst/>
          </p:spPr>
          <p:txBody>
            <a:bodyPr wrap="square" lIns="0" tIns="0" rIns="0" bIns="0" numCol="1" anchor="ctr">
              <a:noAutofit/>
            </a:bodyPr>
            <a:lstStyle/>
            <a:p>
              <a:pPr lvl="0" algn="l"/>
              <a:endParaRPr/>
            </a:p>
          </p:txBody>
        </p:sp>
        <p:sp>
          <p:nvSpPr>
            <p:cNvPr id="167" name="Shape 167"/>
            <p:cNvSpPr/>
            <p:nvPr/>
          </p:nvSpPr>
          <p:spPr>
            <a:xfrm>
              <a:off x="938564" y="9525"/>
              <a:ext cx="708793" cy="5667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AAB2B3"/>
                </a:gs>
                <a:gs pos="100000">
                  <a:srgbClr val="D6E1E2">
                    <a:alpha val="48000"/>
                  </a:srgbClr>
                </a:gs>
              </a:gsLst>
              <a:lin ang="5400000" scaled="0"/>
            </a:gradFill>
            <a:ln w="12700" cap="flat">
              <a:noFill/>
              <a:miter lim="400000"/>
            </a:ln>
            <a:effectLst/>
          </p:spPr>
          <p:txBody>
            <a:bodyPr wrap="square" lIns="0" tIns="0" rIns="0" bIns="0" numCol="1" anchor="ctr">
              <a:noAutofit/>
            </a:bodyPr>
            <a:lstStyle/>
            <a:p>
              <a:pPr lvl="0" algn="l"/>
              <a:endParaRPr/>
            </a:p>
          </p:txBody>
        </p:sp>
        <p:sp>
          <p:nvSpPr>
            <p:cNvPr id="168" name="Shape 168"/>
            <p:cNvSpPr/>
            <p:nvPr/>
          </p:nvSpPr>
          <p:spPr>
            <a:xfrm>
              <a:off x="981403" y="25400"/>
              <a:ext cx="628957" cy="4603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FFFFF"/>
                </a:gs>
                <a:gs pos="100000">
                  <a:srgbClr val="D6E1E2">
                    <a:alpha val="37999"/>
                  </a:srgbClr>
                </a:gs>
              </a:gsLst>
              <a:lin ang="5400000" scaled="0"/>
            </a:gradFill>
            <a:ln w="12700" cap="flat">
              <a:noFill/>
              <a:miter lim="400000"/>
            </a:ln>
            <a:effectLst/>
          </p:spPr>
          <p:txBody>
            <a:bodyPr wrap="square" lIns="0" tIns="0" rIns="0" bIns="0" numCol="1" anchor="ctr">
              <a:noAutofit/>
            </a:bodyPr>
            <a:lstStyle/>
            <a:p>
              <a:pPr lvl="0" algn="l"/>
              <a:endParaRPr/>
            </a:p>
          </p:txBody>
        </p:sp>
        <p:sp>
          <p:nvSpPr>
            <p:cNvPr id="169" name="Shape 169"/>
            <p:cNvSpPr/>
            <p:nvPr/>
          </p:nvSpPr>
          <p:spPr>
            <a:xfrm>
              <a:off x="1164894" y="87312"/>
              <a:ext cx="273656"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400"/>
              </a:lvl1pPr>
            </a:lstStyle>
            <a:p>
              <a:pPr lvl="0">
                <a:defRPr sz="1800"/>
              </a:pPr>
              <a:r>
                <a:rPr sz="2400"/>
                <a:t>2</a:t>
              </a:r>
            </a:p>
          </p:txBody>
        </p:sp>
        <p:sp>
          <p:nvSpPr>
            <p:cNvPr id="170" name="Shape 170"/>
            <p:cNvSpPr/>
            <p:nvPr/>
          </p:nvSpPr>
          <p:spPr>
            <a:xfrm>
              <a:off x="56469" y="681037"/>
              <a:ext cx="2523610" cy="1684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b="1"/>
                <a:t>Penerapan pendekatan keberkelanjutan pelayanan mengikuti siklus hidup manusia (</a:t>
              </a:r>
              <a:r>
                <a:rPr b="1" i="1"/>
                <a:t>continuum of care</a:t>
              </a:r>
              <a:r>
                <a:rPr b="1"/>
                <a:t>)</a:t>
              </a:r>
            </a:p>
          </p:txBody>
        </p:sp>
        <p:sp>
          <p:nvSpPr>
            <p:cNvPr id="171" name="Shape 171"/>
            <p:cNvSpPr/>
            <p:nvPr/>
          </p:nvSpPr>
          <p:spPr>
            <a:xfrm>
              <a:off x="3894" y="3160712"/>
              <a:ext cx="2654074" cy="869951"/>
            </a:xfrm>
            <a:prstGeom prst="roundRect">
              <a:avLst>
                <a:gd name="adj" fmla="val 40389"/>
              </a:avLst>
            </a:prstGeom>
            <a:gradFill flip="none" rotWithShape="1">
              <a:gsLst>
                <a:gs pos="0">
                  <a:srgbClr val="58A4AE"/>
                </a:gs>
                <a:gs pos="100000">
                  <a:srgbClr val="DDDDDD"/>
                </a:gs>
              </a:gsLst>
              <a:lin ang="5400000" scaled="0"/>
            </a:gradFill>
            <a:ln w="12700" cap="flat">
              <a:noFill/>
              <a:miter lim="400000"/>
            </a:ln>
            <a:effectLst/>
          </p:spPr>
          <p:txBody>
            <a:bodyPr wrap="square" lIns="0" tIns="0" rIns="0" bIns="0" numCol="1" anchor="ctr">
              <a:noAutofit/>
            </a:bodyPr>
            <a:lstStyle/>
            <a:p>
              <a:pPr lvl="0" algn="l"/>
              <a:endParaRPr/>
            </a:p>
          </p:txBody>
        </p:sp>
        <p:sp>
          <p:nvSpPr>
            <p:cNvPr id="172" name="Shape 172"/>
            <p:cNvSpPr/>
            <p:nvPr/>
          </p:nvSpPr>
          <p:spPr>
            <a:xfrm>
              <a:off x="58416" y="3184524"/>
              <a:ext cx="2539188" cy="773114"/>
            </a:xfrm>
            <a:prstGeom prst="roundRect">
              <a:avLst>
                <a:gd name="adj" fmla="val 50000"/>
              </a:avLst>
            </a:prstGeom>
            <a:gradFill flip="none" rotWithShape="1">
              <a:gsLst>
                <a:gs pos="0">
                  <a:srgbClr val="72B2BB"/>
                </a:gs>
                <a:gs pos="100000">
                  <a:srgbClr val="DDDDDD"/>
                </a:gs>
              </a:gsLst>
              <a:lin ang="5400000" scaled="0"/>
            </a:gradFill>
            <a:ln w="12700" cap="flat">
              <a:noFill/>
              <a:miter lim="400000"/>
            </a:ln>
            <a:effectLst/>
          </p:spPr>
          <p:txBody>
            <a:bodyPr wrap="square" lIns="0" tIns="0" rIns="0" bIns="0" numCol="1" anchor="ctr">
              <a:noAutofit/>
            </a:bodyPr>
            <a:lstStyle/>
            <a:p>
              <a:pPr lvl="0" algn="l"/>
              <a:endParaRPr/>
            </a:p>
          </p:txBody>
        </p:sp>
      </p:grpSp>
      <p:grpSp>
        <p:nvGrpSpPr>
          <p:cNvPr id="188" name="Group 188"/>
          <p:cNvGrpSpPr/>
          <p:nvPr/>
        </p:nvGrpSpPr>
        <p:grpSpPr>
          <a:xfrm>
            <a:off x="6223737" y="1846609"/>
            <a:ext cx="2611440" cy="4030663"/>
            <a:chOff x="0" y="0"/>
            <a:chExt cx="2611438" cy="4030661"/>
          </a:xfrm>
        </p:grpSpPr>
        <p:sp>
          <p:nvSpPr>
            <p:cNvPr id="174" name="Shape 174"/>
            <p:cNvSpPr/>
            <p:nvPr/>
          </p:nvSpPr>
          <p:spPr>
            <a:xfrm>
              <a:off x="7641" y="303212"/>
              <a:ext cx="2603798" cy="2857501"/>
            </a:xfrm>
            <a:prstGeom prst="roundRect">
              <a:avLst>
                <a:gd name="adj" fmla="val 17509"/>
              </a:avLst>
            </a:prstGeom>
            <a:gradFill flip="none" rotWithShape="1">
              <a:gsLst>
                <a:gs pos="0">
                  <a:srgbClr val="B59F43"/>
                </a:gs>
                <a:gs pos="100000">
                  <a:srgbClr val="8F8849"/>
                </a:gs>
              </a:gsLst>
              <a:lin ang="2700000" scaled="0"/>
            </a:gradFill>
            <a:ln w="12700" cap="flat">
              <a:noFill/>
              <a:miter lim="400000"/>
            </a:ln>
            <a:effectLst/>
          </p:spPr>
          <p:txBody>
            <a:bodyPr wrap="square" lIns="0" tIns="0" rIns="0" bIns="0" numCol="1" anchor="ctr">
              <a:noAutofit/>
            </a:bodyPr>
            <a:lstStyle/>
            <a:p>
              <a:pPr lvl="0" algn="l"/>
              <a:endParaRPr/>
            </a:p>
          </p:txBody>
        </p:sp>
        <p:sp>
          <p:nvSpPr>
            <p:cNvPr id="175" name="Shape 175"/>
            <p:cNvSpPr/>
            <p:nvPr/>
          </p:nvSpPr>
          <p:spPr>
            <a:xfrm>
              <a:off x="47758" y="311150"/>
              <a:ext cx="2525474" cy="2803525"/>
            </a:xfrm>
            <a:prstGeom prst="roundRect">
              <a:avLst>
                <a:gd name="adj" fmla="val 16667"/>
              </a:avLst>
            </a:prstGeom>
            <a:solidFill>
              <a:srgbClr val="E9E065"/>
            </a:solidFill>
            <a:ln w="12700" cap="flat">
              <a:noFill/>
              <a:miter lim="400000"/>
            </a:ln>
            <a:effectLst/>
          </p:spPr>
          <p:txBody>
            <a:bodyPr wrap="square" lIns="0" tIns="0" rIns="0" bIns="0" numCol="1" anchor="ctr">
              <a:noAutofit/>
            </a:bodyPr>
            <a:lstStyle/>
            <a:p>
              <a:pPr lvl="0" algn="l"/>
              <a:endParaRPr/>
            </a:p>
          </p:txBody>
        </p:sp>
        <p:sp>
          <p:nvSpPr>
            <p:cNvPr id="176" name="Shape 176"/>
            <p:cNvSpPr/>
            <p:nvPr/>
          </p:nvSpPr>
          <p:spPr>
            <a:xfrm>
              <a:off x="68772" y="2374899"/>
              <a:ext cx="2491087" cy="709614"/>
            </a:xfrm>
            <a:prstGeom prst="roundRect">
              <a:avLst>
                <a:gd name="adj" fmla="val 50000"/>
              </a:avLst>
            </a:prstGeom>
            <a:gradFill flip="none" rotWithShape="1">
              <a:gsLst>
                <a:gs pos="0">
                  <a:srgbClr val="E9E065"/>
                </a:gs>
                <a:gs pos="100000">
                  <a:srgbClr val="F2EDA6"/>
                </a:gs>
              </a:gsLst>
              <a:lin ang="5400000" scaled="0"/>
            </a:gradFill>
            <a:ln w="12700" cap="flat">
              <a:noFill/>
              <a:miter lim="400000"/>
            </a:ln>
            <a:effectLst/>
          </p:spPr>
          <p:txBody>
            <a:bodyPr wrap="square" lIns="0" tIns="0" rIns="0" bIns="0" numCol="1" anchor="ctr">
              <a:noAutofit/>
            </a:bodyPr>
            <a:lstStyle/>
            <a:p>
              <a:pPr lvl="0" algn="l"/>
              <a:endParaRPr/>
            </a:p>
          </p:txBody>
        </p:sp>
        <p:sp>
          <p:nvSpPr>
            <p:cNvPr id="177" name="Shape 177"/>
            <p:cNvSpPr/>
            <p:nvPr/>
          </p:nvSpPr>
          <p:spPr>
            <a:xfrm>
              <a:off x="68772" y="333375"/>
              <a:ext cx="2491087" cy="708025"/>
            </a:xfrm>
            <a:prstGeom prst="roundRect">
              <a:avLst>
                <a:gd name="adj" fmla="val 50000"/>
              </a:avLst>
            </a:prstGeom>
            <a:gradFill flip="none" rotWithShape="1">
              <a:gsLst>
                <a:gs pos="0">
                  <a:srgbClr val="F8F5CC"/>
                </a:gs>
                <a:gs pos="100000">
                  <a:srgbClr val="E9E065"/>
                </a:gs>
              </a:gsLst>
              <a:lin ang="5400000" scaled="0"/>
            </a:gradFill>
            <a:ln w="12700" cap="flat">
              <a:noFill/>
              <a:miter lim="400000"/>
            </a:ln>
            <a:effectLst/>
          </p:spPr>
          <p:txBody>
            <a:bodyPr wrap="square" lIns="0" tIns="0" rIns="0" bIns="0" numCol="1" anchor="ctr">
              <a:noAutofit/>
            </a:bodyPr>
            <a:lstStyle/>
            <a:p>
              <a:pPr lvl="0" algn="l"/>
              <a:endParaRPr/>
            </a:p>
          </p:txBody>
        </p:sp>
        <p:grpSp>
          <p:nvGrpSpPr>
            <p:cNvPr id="183" name="Group 183"/>
            <p:cNvGrpSpPr/>
            <p:nvPr/>
          </p:nvGrpSpPr>
          <p:grpSpPr>
            <a:xfrm>
              <a:off x="903591" y="0"/>
              <a:ext cx="773689" cy="623889"/>
              <a:chOff x="0" y="0"/>
              <a:chExt cx="773687" cy="623888"/>
            </a:xfrm>
          </p:grpSpPr>
          <p:sp>
            <p:nvSpPr>
              <p:cNvPr id="178" name="Shape 178"/>
              <p:cNvSpPr/>
              <p:nvPr/>
            </p:nvSpPr>
            <p:spPr>
              <a:xfrm>
                <a:off x="0" y="56892"/>
                <a:ext cx="773688" cy="5197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333"/>
              </a:solidFill>
              <a:ln w="12700" cap="flat">
                <a:noFill/>
                <a:miter lim="400000"/>
              </a:ln>
              <a:effectLst/>
            </p:spPr>
            <p:txBody>
              <a:bodyPr wrap="square" lIns="0" tIns="0" rIns="0" bIns="0" numCol="1" anchor="ctr">
                <a:noAutofit/>
              </a:bodyPr>
              <a:lstStyle/>
              <a:p>
                <a:pPr lvl="0" algn="l"/>
                <a:endParaRPr/>
              </a:p>
            </p:txBody>
          </p:sp>
          <p:sp>
            <p:nvSpPr>
              <p:cNvPr id="179" name="Shape 179"/>
              <p:cNvSpPr/>
              <p:nvPr/>
            </p:nvSpPr>
            <p:spPr>
              <a:xfrm>
                <a:off x="8107" y="-1"/>
                <a:ext cx="748209" cy="623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636869"/>
                  </a:gs>
                  <a:gs pos="100000">
                    <a:srgbClr val="D6E1E2"/>
                  </a:gs>
                </a:gsLst>
                <a:lin ang="5400000" scaled="0"/>
              </a:gradFill>
              <a:ln w="12700" cap="flat">
                <a:noFill/>
                <a:miter lim="400000"/>
              </a:ln>
              <a:effectLst/>
            </p:spPr>
            <p:txBody>
              <a:bodyPr wrap="square" lIns="0" tIns="0" rIns="0" bIns="0" numCol="1" anchor="ctr">
                <a:noAutofit/>
              </a:bodyPr>
              <a:lstStyle/>
              <a:p>
                <a:pPr lvl="0" algn="l"/>
                <a:endParaRPr/>
              </a:p>
            </p:txBody>
          </p:sp>
          <p:sp>
            <p:nvSpPr>
              <p:cNvPr id="180" name="Shape 180"/>
              <p:cNvSpPr/>
              <p:nvPr/>
            </p:nvSpPr>
            <p:spPr>
              <a:xfrm>
                <a:off x="17373" y="3857"/>
                <a:ext cx="730835" cy="6084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D6E1E2">
                      <a:alpha val="0"/>
                    </a:srgbClr>
                  </a:gs>
                  <a:gs pos="100000">
                    <a:srgbClr val="F1F5F5"/>
                  </a:gs>
                </a:gsLst>
                <a:lin ang="5400000" scaled="0"/>
              </a:gradFill>
              <a:ln w="12700" cap="flat">
                <a:noFill/>
                <a:miter lim="400000"/>
              </a:ln>
              <a:effectLst/>
            </p:spPr>
            <p:txBody>
              <a:bodyPr wrap="square" lIns="0" tIns="0" rIns="0" bIns="0" numCol="1" anchor="ctr">
                <a:noAutofit/>
              </a:bodyPr>
              <a:lstStyle/>
              <a:p>
                <a:pPr lvl="0" algn="l"/>
                <a:endParaRPr/>
              </a:p>
            </p:txBody>
          </p:sp>
          <p:sp>
            <p:nvSpPr>
              <p:cNvPr id="181" name="Shape 181"/>
              <p:cNvSpPr/>
              <p:nvPr/>
            </p:nvSpPr>
            <p:spPr>
              <a:xfrm>
                <a:off x="25480" y="9642"/>
                <a:ext cx="694931" cy="5679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AAB2B3"/>
                  </a:gs>
                  <a:gs pos="100000">
                    <a:srgbClr val="D6E1E2">
                      <a:alpha val="48000"/>
                    </a:srgbClr>
                  </a:gs>
                </a:gsLst>
                <a:lin ang="5400000" scaled="0"/>
              </a:gradFill>
              <a:ln w="12700" cap="flat">
                <a:noFill/>
                <a:miter lim="400000"/>
              </a:ln>
              <a:effectLst/>
            </p:spPr>
            <p:txBody>
              <a:bodyPr wrap="square" lIns="0" tIns="0" rIns="0" bIns="0" numCol="1" anchor="ctr">
                <a:noAutofit/>
              </a:bodyPr>
              <a:lstStyle/>
              <a:p>
                <a:pPr lvl="0" algn="l"/>
                <a:endParaRPr/>
              </a:p>
            </p:txBody>
          </p:sp>
          <p:sp>
            <p:nvSpPr>
              <p:cNvPr id="182" name="Shape 182"/>
              <p:cNvSpPr/>
              <p:nvPr/>
            </p:nvSpPr>
            <p:spPr>
              <a:xfrm>
                <a:off x="66018" y="25071"/>
                <a:ext cx="617331" cy="4618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FFFFF"/>
                  </a:gs>
                  <a:gs pos="100000">
                    <a:srgbClr val="D6E1E2">
                      <a:alpha val="37999"/>
                    </a:srgbClr>
                  </a:gs>
                </a:gsLst>
                <a:lin ang="5400000" scaled="0"/>
              </a:gradFill>
              <a:ln w="12700" cap="flat">
                <a:noFill/>
                <a:miter lim="400000"/>
              </a:ln>
              <a:effectLst/>
            </p:spPr>
            <p:txBody>
              <a:bodyPr wrap="square" lIns="0" tIns="0" rIns="0" bIns="0" numCol="1" anchor="ctr">
                <a:noAutofit/>
              </a:bodyPr>
              <a:lstStyle/>
              <a:p>
                <a:pPr lvl="0" algn="l"/>
                <a:endParaRPr/>
              </a:p>
            </p:txBody>
          </p:sp>
        </p:grpSp>
        <p:sp>
          <p:nvSpPr>
            <p:cNvPr id="184" name="Shape 184"/>
            <p:cNvSpPr/>
            <p:nvPr/>
          </p:nvSpPr>
          <p:spPr>
            <a:xfrm>
              <a:off x="1146922" y="87312"/>
              <a:ext cx="273656"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defRPr sz="2400"/>
              </a:lvl1pPr>
            </a:lstStyle>
            <a:p>
              <a:pPr lvl="0">
                <a:defRPr sz="1800"/>
              </a:pPr>
              <a:r>
                <a:rPr sz="2400"/>
                <a:t>3</a:t>
              </a:r>
            </a:p>
          </p:txBody>
        </p:sp>
        <p:sp>
          <p:nvSpPr>
            <p:cNvPr id="185" name="Shape 185"/>
            <p:cNvSpPr/>
            <p:nvPr/>
          </p:nvSpPr>
          <p:spPr>
            <a:xfrm>
              <a:off x="131813" y="573087"/>
              <a:ext cx="2365005" cy="1684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b="1"/>
                <a:t>Intervensi berbasis resiko kesehatan (</a:t>
              </a:r>
              <a:r>
                <a:rPr b="1" i="1"/>
                <a:t>health risk</a:t>
              </a:r>
              <a:r>
                <a:rPr b="1"/>
                <a:t>) seperti kelompok rentan, daerah bermasalah kesehatan, DTPK </a:t>
              </a:r>
            </a:p>
          </p:txBody>
        </p:sp>
        <p:sp>
          <p:nvSpPr>
            <p:cNvPr id="186" name="Shape 186"/>
            <p:cNvSpPr/>
            <p:nvPr/>
          </p:nvSpPr>
          <p:spPr>
            <a:xfrm>
              <a:off x="0" y="3160712"/>
              <a:ext cx="2603797" cy="869951"/>
            </a:xfrm>
            <a:prstGeom prst="roundRect">
              <a:avLst>
                <a:gd name="adj" fmla="val 40389"/>
              </a:avLst>
            </a:prstGeom>
            <a:gradFill flip="none" rotWithShape="1">
              <a:gsLst>
                <a:gs pos="0">
                  <a:srgbClr val="99BACC"/>
                </a:gs>
                <a:gs pos="100000">
                  <a:srgbClr val="EAEAEA"/>
                </a:gs>
              </a:gsLst>
              <a:lin ang="5400000" scaled="0"/>
            </a:gradFill>
            <a:ln w="12700" cap="flat">
              <a:noFill/>
              <a:miter lim="400000"/>
            </a:ln>
            <a:effectLst/>
          </p:spPr>
          <p:txBody>
            <a:bodyPr wrap="square" lIns="0" tIns="0" rIns="0" bIns="0" numCol="1" anchor="ctr">
              <a:noAutofit/>
            </a:bodyPr>
            <a:lstStyle/>
            <a:p>
              <a:pPr lvl="0" algn="l"/>
              <a:endParaRPr/>
            </a:p>
          </p:txBody>
        </p:sp>
        <p:sp>
          <p:nvSpPr>
            <p:cNvPr id="187" name="Shape 187"/>
            <p:cNvSpPr/>
            <p:nvPr/>
          </p:nvSpPr>
          <p:spPr>
            <a:xfrm>
              <a:off x="53489" y="3184524"/>
              <a:ext cx="2491088" cy="773114"/>
            </a:xfrm>
            <a:prstGeom prst="roundRect">
              <a:avLst>
                <a:gd name="adj" fmla="val 50000"/>
              </a:avLst>
            </a:prstGeom>
            <a:gradFill flip="none" rotWithShape="1">
              <a:gsLst>
                <a:gs pos="0">
                  <a:srgbClr val="C8DAD4"/>
                </a:gs>
                <a:gs pos="100000">
                  <a:srgbClr val="EAEAEA"/>
                </a:gs>
              </a:gsLst>
              <a:lin ang="5400000" scaled="0"/>
            </a:gradFill>
            <a:ln w="12700" cap="flat">
              <a:noFill/>
              <a:miter lim="400000"/>
            </a:ln>
            <a:effectLst/>
          </p:spPr>
          <p:txBody>
            <a:bodyPr wrap="square" lIns="0" tIns="0" rIns="0" bIns="0" numCol="1" anchor="ctr">
              <a:noAutofit/>
            </a:bodyPr>
            <a:lstStyle/>
            <a:p>
              <a:pPr lvl="0" algn="l"/>
              <a:endParaRPr/>
            </a:p>
          </p:txBody>
        </p:sp>
      </p:grpSp>
      <p:sp>
        <p:nvSpPr>
          <p:cNvPr id="189" name="Shape 189"/>
          <p:cNvSpPr/>
          <p:nvPr/>
        </p:nvSpPr>
        <p:spPr>
          <a:xfrm>
            <a:off x="107503" y="5651956"/>
            <a:ext cx="8928994" cy="692731"/>
          </a:xfrm>
          <a:prstGeom prst="rect">
            <a:avLst/>
          </a:prstGeom>
          <a:solidFill>
            <a:srgbClr val="9BBB59"/>
          </a:solidFill>
          <a:ln w="25400">
            <a:solidFill>
              <a:srgbClr val="718841"/>
            </a:solidFill>
          </a:ln>
          <a:extLst>
            <a:ext uri="{C572A759-6A51-4108-AA02-DFA0A04FC94B}">
              <ma14:wrappingTextBoxFlag xmlns:ma14="http://schemas.microsoft.com/office/mac/drawingml/2011/main" xmlns="" val="1"/>
            </a:ext>
          </a:extLst>
        </p:spPr>
        <p:txBody>
          <a:bodyPr lIns="0" tIns="0" rIns="0" bIns="0">
            <a:spAutoFit/>
          </a:bodyPr>
          <a:lstStyle/>
          <a:p>
            <a:pPr lvl="0"/>
            <a:r>
              <a:rPr sz="2000" b="1"/>
              <a:t>Pembangunan Kesehatan 2015 – 2019</a:t>
            </a:r>
            <a:endParaRPr>
              <a:solidFill>
                <a:srgbClr val="FFFFFF"/>
              </a:solidFill>
              <a:latin typeface="Calibri"/>
              <a:ea typeface="Calibri"/>
              <a:cs typeface="Calibri"/>
              <a:sym typeface="Calibri"/>
            </a:endParaRPr>
          </a:p>
          <a:p>
            <a:pPr lvl="0"/>
            <a:r>
              <a:rPr sz="2000" b="1"/>
              <a:t>mengutamakan upaya promotif dan preventif</a:t>
            </a:r>
          </a:p>
        </p:txBody>
      </p:sp>
      <p:pic>
        <p:nvPicPr>
          <p:cNvPr id="190" name="image7.png" descr="garuda"/>
          <p:cNvPicPr/>
          <p:nvPr/>
        </p:nvPicPr>
        <p:blipFill>
          <a:blip r:embed="rId2">
            <a:extLst/>
          </a:blip>
          <a:stretch>
            <a:fillRect/>
          </a:stretch>
        </p:blipFill>
        <p:spPr>
          <a:xfrm>
            <a:off x="175823" y="116632"/>
            <a:ext cx="1012476" cy="105273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775040" y="460467"/>
            <a:ext cx="7610856" cy="970949"/>
          </a:xfrm>
          <a:prstGeom prst="rect">
            <a:avLst/>
          </a:prstGeom>
        </p:spPr>
        <p:txBody>
          <a:bodyPr/>
          <a:lstStyle/>
          <a:p>
            <a:pPr lvl="0" algn="ctr" defTabSz="713231">
              <a:defRPr sz="1800">
                <a:solidFill>
                  <a:srgbClr val="000000"/>
                </a:solidFill>
              </a:defRPr>
            </a:pPr>
            <a:r>
              <a:rPr sz="2807">
                <a:solidFill>
                  <a:srgbClr val="570001"/>
                </a:solidFill>
              </a:rPr>
              <a:t>Upaya Percepatan Pencapaian </a:t>
            </a:r>
            <a:br>
              <a:rPr sz="2807">
                <a:solidFill>
                  <a:srgbClr val="570001"/>
                </a:solidFill>
              </a:rPr>
            </a:br>
            <a:r>
              <a:rPr sz="2807">
                <a:solidFill>
                  <a:srgbClr val="570001"/>
                </a:solidFill>
              </a:rPr>
              <a:t>Universal Akses 2019 melalui STBM</a:t>
            </a:r>
          </a:p>
        </p:txBody>
      </p:sp>
      <p:grpSp>
        <p:nvGrpSpPr>
          <p:cNvPr id="205" name="Group 205"/>
          <p:cNvGrpSpPr/>
          <p:nvPr/>
        </p:nvGrpSpPr>
        <p:grpSpPr>
          <a:xfrm>
            <a:off x="498898" y="1480877"/>
            <a:ext cx="8353312" cy="5123763"/>
            <a:chOff x="0" y="0"/>
            <a:chExt cx="8353311" cy="5123761"/>
          </a:xfrm>
        </p:grpSpPr>
        <p:sp>
          <p:nvSpPr>
            <p:cNvPr id="193" name="Shape 193"/>
            <p:cNvSpPr/>
            <p:nvPr/>
          </p:nvSpPr>
          <p:spPr>
            <a:xfrm>
              <a:off x="0" y="0"/>
              <a:ext cx="2057467" cy="5123762"/>
            </a:xfrm>
            <a:prstGeom prst="roundRect">
              <a:avLst>
                <a:gd name="adj" fmla="val 7823"/>
              </a:avLst>
            </a:prstGeom>
            <a:solidFill>
              <a:srgbClr val="CCCCCC"/>
            </a:solid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194" name="Shape 194"/>
            <p:cNvSpPr/>
            <p:nvPr/>
          </p:nvSpPr>
          <p:spPr>
            <a:xfrm>
              <a:off x="102873" y="102873"/>
              <a:ext cx="1851720" cy="1666548"/>
            </a:xfrm>
            <a:prstGeom prst="roundRect">
              <a:avLst>
                <a:gd name="adj" fmla="val 7823"/>
              </a:avLst>
            </a:prstGeom>
            <a:blipFill rotWithShape="1">
              <a:blip r:embed="rId2"/>
              <a:srcRect/>
              <a:stretch>
                <a:fillRect/>
              </a:stretch>
            </a:blip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195" name="Shape 195"/>
            <p:cNvSpPr/>
            <p:nvPr/>
          </p:nvSpPr>
          <p:spPr>
            <a:xfrm>
              <a:off x="0" y="1769420"/>
              <a:ext cx="2057467" cy="23677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sz="1400" b="1">
                  <a:solidFill>
                    <a:srgbClr val="161617"/>
                  </a:solidFill>
                  <a:latin typeface="Times New Roman"/>
                  <a:ea typeface="Times New Roman"/>
                  <a:cs typeface="Times New Roman"/>
                  <a:sym typeface="Times New Roman"/>
                </a:rPr>
                <a:t>Surat Edaran Menteri Kesehatan Nomor 132 tahun 2013</a:t>
              </a:r>
              <a:endParaRPr sz="1200" b="1">
                <a:solidFill>
                  <a:srgbClr val="161617"/>
                </a:solidFill>
                <a:latin typeface="Times New Roman"/>
                <a:ea typeface="Times New Roman"/>
                <a:cs typeface="Times New Roman"/>
                <a:sym typeface="Times New Roman"/>
              </a:endParaRPr>
            </a:p>
            <a:p>
              <a:pPr lvl="0" algn="l"/>
              <a:r>
                <a:rPr sz="1100">
                  <a:solidFill>
                    <a:srgbClr val="161617"/>
                  </a:solidFill>
                  <a:latin typeface="Times New Roman"/>
                  <a:ea typeface="Times New Roman"/>
                  <a:cs typeface="Times New Roman"/>
                  <a:sym typeface="Times New Roman"/>
                </a:rPr>
                <a:t>Kementerian Kesehatan berharap minimal Puskesmas dapat mendorong 1 desa di wilayah kerjanya untuk dapat mendeklarasikan diri sebagai desa SBS sehingga setiap tahun diharapkan ada penambahan minimal 9.719 desa SBS yang pada akhirnya target 100 % akses terhadap sanitasi pada tahun 2019 dapat tercapai</a:t>
              </a:r>
            </a:p>
          </p:txBody>
        </p:sp>
        <p:sp>
          <p:nvSpPr>
            <p:cNvPr id="196" name="Shape 196"/>
            <p:cNvSpPr/>
            <p:nvPr/>
          </p:nvSpPr>
          <p:spPr>
            <a:xfrm>
              <a:off x="2098615" y="0"/>
              <a:ext cx="2057467" cy="5123762"/>
            </a:xfrm>
            <a:prstGeom prst="roundRect">
              <a:avLst>
                <a:gd name="adj" fmla="val 7823"/>
              </a:avLst>
            </a:prstGeom>
            <a:solidFill>
              <a:srgbClr val="CCCCCC"/>
            </a:solid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197" name="Shape 197"/>
            <p:cNvSpPr/>
            <p:nvPr/>
          </p:nvSpPr>
          <p:spPr>
            <a:xfrm>
              <a:off x="2201488" y="102873"/>
              <a:ext cx="1851721" cy="1666548"/>
            </a:xfrm>
            <a:prstGeom prst="roundRect">
              <a:avLst>
                <a:gd name="adj" fmla="val 7823"/>
              </a:avLst>
            </a:prstGeom>
            <a:blipFill rotWithShape="1">
              <a:blip r:embed="rId3"/>
              <a:srcRect/>
              <a:stretch>
                <a:fillRect/>
              </a:stretch>
            </a:blip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198" name="Shape 198"/>
            <p:cNvSpPr/>
            <p:nvPr/>
          </p:nvSpPr>
          <p:spPr>
            <a:xfrm>
              <a:off x="2098615" y="1769420"/>
              <a:ext cx="2057467" cy="22147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sz="1400" b="1">
                  <a:solidFill>
                    <a:srgbClr val="161617"/>
                  </a:solidFill>
                  <a:latin typeface="Times New Roman"/>
                  <a:ea typeface="Times New Roman"/>
                  <a:cs typeface="Times New Roman"/>
                  <a:sym typeface="Times New Roman"/>
                </a:rPr>
                <a:t>Peraturan Menteri Kesehatan Nomor 3 tahun 2014</a:t>
              </a:r>
              <a:endParaRPr sz="1200" b="1">
                <a:solidFill>
                  <a:srgbClr val="161617"/>
                </a:solidFill>
                <a:latin typeface="Times New Roman"/>
                <a:ea typeface="Times New Roman"/>
                <a:cs typeface="Times New Roman"/>
                <a:sym typeface="Times New Roman"/>
              </a:endParaRPr>
            </a:p>
            <a:p>
              <a:pPr lvl="0" algn="just"/>
              <a:endParaRPr sz="1200">
                <a:solidFill>
                  <a:srgbClr val="161617"/>
                </a:solidFill>
                <a:latin typeface="Times New Roman"/>
                <a:ea typeface="Times New Roman"/>
                <a:cs typeface="Times New Roman"/>
                <a:sym typeface="Times New Roman"/>
              </a:endParaRPr>
            </a:p>
            <a:p>
              <a:pPr lvl="0" algn="l"/>
              <a:r>
                <a:rPr sz="1200">
                  <a:solidFill>
                    <a:srgbClr val="161617"/>
                  </a:solidFill>
                  <a:latin typeface="Times New Roman"/>
                  <a:ea typeface="Times New Roman"/>
                  <a:cs typeface="Times New Roman"/>
                  <a:sym typeface="Times New Roman"/>
                </a:rPr>
                <a:t>Kementerian Kesehatan menyempurnakan Pedoman penyelenggaraan STBM dari Kepmenkes No. 852 tahun 2008 yang hanya mengatur penyelenggaraan STBM di Perdesaan</a:t>
              </a:r>
            </a:p>
          </p:txBody>
        </p:sp>
        <p:sp>
          <p:nvSpPr>
            <p:cNvPr id="199" name="Shape 199"/>
            <p:cNvSpPr/>
            <p:nvPr/>
          </p:nvSpPr>
          <p:spPr>
            <a:xfrm>
              <a:off x="4197230" y="0"/>
              <a:ext cx="2057467" cy="5123762"/>
            </a:xfrm>
            <a:prstGeom prst="roundRect">
              <a:avLst>
                <a:gd name="adj" fmla="val 7823"/>
              </a:avLst>
            </a:prstGeom>
            <a:solidFill>
              <a:srgbClr val="CCCCCC"/>
            </a:solid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200" name="Shape 200"/>
            <p:cNvSpPr/>
            <p:nvPr/>
          </p:nvSpPr>
          <p:spPr>
            <a:xfrm>
              <a:off x="4300103" y="102873"/>
              <a:ext cx="1851720" cy="1666548"/>
            </a:xfrm>
            <a:prstGeom prst="roundRect">
              <a:avLst>
                <a:gd name="adj" fmla="val 7823"/>
              </a:avLst>
            </a:prstGeom>
            <a:blipFill rotWithShape="1">
              <a:blip r:embed="rId4"/>
              <a:srcRect/>
              <a:stretch>
                <a:fillRect/>
              </a:stretch>
            </a:blip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201" name="Shape 201"/>
            <p:cNvSpPr/>
            <p:nvPr/>
          </p:nvSpPr>
          <p:spPr>
            <a:xfrm>
              <a:off x="4197230" y="1769420"/>
              <a:ext cx="2057467" cy="23925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sz="1400" b="1">
                  <a:solidFill>
                    <a:srgbClr val="161617"/>
                  </a:solidFill>
                  <a:latin typeface="Times New Roman"/>
                  <a:ea typeface="Times New Roman"/>
                  <a:cs typeface="Times New Roman"/>
                  <a:sym typeface="Times New Roman"/>
                </a:rPr>
                <a:t>Surat Edaran Menteri Kesehatan Nomor 184</a:t>
              </a:r>
              <a:endParaRPr sz="1200" b="1">
                <a:solidFill>
                  <a:srgbClr val="161617"/>
                </a:solidFill>
                <a:latin typeface="Times New Roman"/>
                <a:ea typeface="Times New Roman"/>
                <a:cs typeface="Times New Roman"/>
                <a:sym typeface="Times New Roman"/>
              </a:endParaRPr>
            </a:p>
            <a:p>
              <a:pPr lvl="0" algn="just"/>
              <a:endParaRPr sz="1200" b="1">
                <a:solidFill>
                  <a:srgbClr val="161617"/>
                </a:solidFill>
                <a:latin typeface="Times New Roman"/>
                <a:ea typeface="Times New Roman"/>
                <a:cs typeface="Times New Roman"/>
                <a:sym typeface="Times New Roman"/>
              </a:endParaRPr>
            </a:p>
            <a:p>
              <a:pPr lvl="0" algn="l"/>
              <a:r>
                <a:rPr sz="1200">
                  <a:solidFill>
                    <a:srgbClr val="161617"/>
                  </a:solidFill>
                  <a:latin typeface="Times New Roman"/>
                  <a:ea typeface="Times New Roman"/>
                  <a:cs typeface="Times New Roman"/>
                  <a:sym typeface="Times New Roman"/>
                </a:rPr>
                <a:t>Kementerian Kesehatan berharap Pemda Propinsi dan Kabupaten/Kota mengalokasikan min 10% dari APBD untuk upaya peningkatan akses masyarakat terhadap air minum dan sanitasi sebagai upaya pelayanan kesehatan preventif</a:t>
              </a:r>
            </a:p>
          </p:txBody>
        </p:sp>
        <p:sp>
          <p:nvSpPr>
            <p:cNvPr id="202" name="Shape 202"/>
            <p:cNvSpPr/>
            <p:nvPr/>
          </p:nvSpPr>
          <p:spPr>
            <a:xfrm>
              <a:off x="6295845" y="0"/>
              <a:ext cx="2057467" cy="5123762"/>
            </a:xfrm>
            <a:prstGeom prst="roundRect">
              <a:avLst>
                <a:gd name="adj" fmla="val 7823"/>
              </a:avLst>
            </a:prstGeom>
            <a:solidFill>
              <a:srgbClr val="CCCCCC"/>
            </a:solid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203" name="Shape 203"/>
            <p:cNvSpPr/>
            <p:nvPr/>
          </p:nvSpPr>
          <p:spPr>
            <a:xfrm>
              <a:off x="6398718" y="102873"/>
              <a:ext cx="1851720" cy="1666548"/>
            </a:xfrm>
            <a:prstGeom prst="roundRect">
              <a:avLst>
                <a:gd name="adj" fmla="val 7823"/>
              </a:avLst>
            </a:prstGeom>
            <a:blipFill rotWithShape="1">
              <a:blip r:embed="rId5"/>
              <a:srcRect/>
              <a:stretch>
                <a:fillRect/>
              </a:stretch>
            </a:blipFill>
            <a:ln w="12700" cap="flat">
              <a:solidFill>
                <a:srgbClr val="FFFFFF"/>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sp>
          <p:nvSpPr>
            <p:cNvPr id="204" name="Shape 204"/>
            <p:cNvSpPr/>
            <p:nvPr/>
          </p:nvSpPr>
          <p:spPr>
            <a:xfrm>
              <a:off x="6295845" y="1769420"/>
              <a:ext cx="2057467" cy="19089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t">
              <a:spAutoFit/>
            </a:bodyPr>
            <a:lstStyle/>
            <a:p>
              <a:pPr lvl="0"/>
              <a:r>
                <a:rPr sz="1400" b="1">
                  <a:solidFill>
                    <a:srgbClr val="161617"/>
                  </a:solidFill>
                  <a:latin typeface="Times New Roman"/>
                  <a:ea typeface="Times New Roman"/>
                  <a:cs typeface="Times New Roman"/>
                  <a:sym typeface="Times New Roman"/>
                </a:rPr>
                <a:t>Surat Advokasi Menteri Kesehatan Nomor 323</a:t>
              </a:r>
            </a:p>
            <a:p>
              <a:pPr lvl="0" algn="just"/>
              <a:endParaRPr sz="1400" b="1">
                <a:solidFill>
                  <a:srgbClr val="161617"/>
                </a:solidFill>
                <a:latin typeface="Times New Roman"/>
                <a:ea typeface="Times New Roman"/>
                <a:cs typeface="Times New Roman"/>
                <a:sym typeface="Times New Roman"/>
              </a:endParaRPr>
            </a:p>
            <a:p>
              <a:pPr lvl="0" algn="l"/>
              <a:r>
                <a:rPr sz="1400">
                  <a:solidFill>
                    <a:srgbClr val="161617"/>
                  </a:solidFill>
                  <a:latin typeface="Times New Roman"/>
                  <a:ea typeface="Times New Roman"/>
                  <a:cs typeface="Times New Roman"/>
                  <a:sym typeface="Times New Roman"/>
                </a:rPr>
                <a:t>Kementerian Kesehatan berharap seluruh Kepala Desa menggerakkan masyarakat untuk berperilaku BAB di jamban sehat</a:t>
              </a:r>
            </a:p>
          </p:txBody>
        </p:sp>
      </p:grpSp>
      <p:sp>
        <p:nvSpPr>
          <p:cNvPr id="206" name="Shape 206"/>
          <p:cNvSpPr/>
          <p:nvPr/>
        </p:nvSpPr>
        <p:spPr>
          <a:xfrm>
            <a:off x="1180658" y="3496704"/>
            <a:ext cx="276112" cy="276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00000"/>
              </a:gs>
              <a:gs pos="80000">
                <a:srgbClr val="A80000"/>
              </a:gs>
              <a:gs pos="100000">
                <a:srgbClr val="A90000"/>
              </a:gs>
            </a:gsLst>
            <a:lin ang="16200000"/>
          </a:gradFill>
          <a:ln w="3175">
            <a:miter lim="400000"/>
          </a:ln>
          <a:effectLst>
            <a:outerShdw blurRad="25400" dir="5400000" rotWithShape="0">
              <a:srgbClr val="000000">
                <a:alpha val="35000"/>
              </a:srgbClr>
            </a:outerShdw>
          </a:effectLst>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207" name="Shape 207"/>
          <p:cNvSpPr/>
          <p:nvPr/>
        </p:nvSpPr>
        <p:spPr>
          <a:xfrm>
            <a:off x="3457984" y="3395279"/>
            <a:ext cx="990850" cy="478961"/>
          </a:xfrm>
          <a:prstGeom prst="rect">
            <a:avLst/>
          </a:prstGeom>
          <a:ln w="12700">
            <a:miter lim="400000"/>
          </a:ln>
          <a:effectLst>
            <a:outerShdw blurRad="25400" dir="5400000" rotWithShape="0">
              <a:srgbClr val="000000">
                <a:alpha val="35000"/>
              </a:srgbClr>
            </a:outerShdw>
          </a:effectLst>
          <a:extLst>
            <a:ext uri="{C572A759-6A51-4108-AA02-DFA0A04FC94B}">
              <ma14:wrappingTextBoxFlag xmlns:ma14="http://schemas.microsoft.com/office/mac/drawingml/2011/main" xmlns="" val="1"/>
            </a:ext>
          </a:extLst>
        </p:spPr>
        <p:txBody>
          <a:bodyPr lIns="43832" tIns="43832" rIns="43832" bIns="43832" anchor="ctr">
            <a:spAutoFit/>
          </a:bodyPr>
          <a:lstStyle/>
          <a:p>
            <a:pPr lvl="0" algn="l"/>
            <a:r>
              <a:rPr sz="2800" b="1">
                <a:latin typeface="Times New Roman"/>
                <a:ea typeface="Times New Roman"/>
                <a:cs typeface="Times New Roman"/>
                <a:sym typeface="Times New Roman"/>
              </a:rPr>
              <a:t>2014</a:t>
            </a:r>
          </a:p>
        </p:txBody>
      </p:sp>
      <p:sp>
        <p:nvSpPr>
          <p:cNvPr id="208" name="Shape 208"/>
          <p:cNvSpPr/>
          <p:nvPr/>
        </p:nvSpPr>
        <p:spPr>
          <a:xfrm>
            <a:off x="3105544" y="3496704"/>
            <a:ext cx="276113" cy="276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00000"/>
              </a:gs>
              <a:gs pos="80000">
                <a:srgbClr val="A80000"/>
              </a:gs>
              <a:gs pos="100000">
                <a:srgbClr val="A90000"/>
              </a:gs>
            </a:gsLst>
            <a:lin ang="16200000"/>
          </a:gradFill>
          <a:ln w="3175">
            <a:miter lim="400000"/>
          </a:ln>
          <a:effectLst>
            <a:outerShdw blurRad="25400" dir="5400000" rotWithShape="0">
              <a:srgbClr val="000000">
                <a:alpha val="35000"/>
              </a:srgbClr>
            </a:outerShdw>
          </a:effectLst>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
        <p:nvSpPr>
          <p:cNvPr id="209" name="Shape 209"/>
          <p:cNvSpPr/>
          <p:nvPr/>
        </p:nvSpPr>
        <p:spPr>
          <a:xfrm>
            <a:off x="1465396" y="3395279"/>
            <a:ext cx="990850" cy="478961"/>
          </a:xfrm>
          <a:prstGeom prst="rect">
            <a:avLst/>
          </a:prstGeom>
          <a:ln w="12700">
            <a:miter lim="400000"/>
          </a:ln>
          <a:effectLst>
            <a:outerShdw blurRad="25400" dir="5400000" rotWithShape="0">
              <a:srgbClr val="000000">
                <a:alpha val="35000"/>
              </a:srgbClr>
            </a:outerShdw>
          </a:effectLst>
          <a:extLst>
            <a:ext uri="{C572A759-6A51-4108-AA02-DFA0A04FC94B}">
              <ma14:wrappingTextBoxFlag xmlns:ma14="http://schemas.microsoft.com/office/mac/drawingml/2011/main" xmlns="" val="1"/>
            </a:ext>
          </a:extLst>
        </p:spPr>
        <p:txBody>
          <a:bodyPr lIns="43832" tIns="43832" rIns="43832" bIns="43832" anchor="ctr">
            <a:spAutoFit/>
          </a:bodyPr>
          <a:lstStyle>
            <a:lvl1pPr algn="l">
              <a:defRPr sz="2800" b="1">
                <a:latin typeface="Times New Roman"/>
                <a:ea typeface="Times New Roman"/>
                <a:cs typeface="Times New Roman"/>
                <a:sym typeface="Times New Roman"/>
              </a:defRPr>
            </a:lvl1pPr>
          </a:lstStyle>
          <a:p>
            <a:pPr lvl="0">
              <a:defRPr sz="1800" b="0"/>
            </a:pPr>
            <a:r>
              <a:rPr sz="2800" b="1"/>
              <a:t>2013</a:t>
            </a:r>
          </a:p>
        </p:txBody>
      </p:sp>
      <p:sp>
        <p:nvSpPr>
          <p:cNvPr id="210" name="Shape 210"/>
          <p:cNvSpPr/>
          <p:nvPr/>
        </p:nvSpPr>
        <p:spPr>
          <a:xfrm>
            <a:off x="6544354" y="3395279"/>
            <a:ext cx="990850" cy="478961"/>
          </a:xfrm>
          <a:prstGeom prst="rect">
            <a:avLst/>
          </a:prstGeom>
          <a:ln w="12700">
            <a:miter lim="400000"/>
          </a:ln>
          <a:effectLst>
            <a:outerShdw blurRad="25400" dir="5400000" rotWithShape="0">
              <a:srgbClr val="000000">
                <a:alpha val="35000"/>
              </a:srgbClr>
            </a:outerShdw>
          </a:effectLst>
          <a:extLst>
            <a:ext uri="{C572A759-6A51-4108-AA02-DFA0A04FC94B}">
              <ma14:wrappingTextBoxFlag xmlns:ma14="http://schemas.microsoft.com/office/mac/drawingml/2011/main" xmlns="" val="1"/>
            </a:ext>
          </a:extLst>
        </p:spPr>
        <p:txBody>
          <a:bodyPr lIns="43832" tIns="43832" rIns="43832" bIns="43832" anchor="ctr">
            <a:spAutoFit/>
          </a:bodyPr>
          <a:lstStyle/>
          <a:p>
            <a:pPr lvl="0" algn="l"/>
            <a:r>
              <a:rPr sz="2800" b="1">
                <a:latin typeface="Times New Roman"/>
                <a:ea typeface="Times New Roman"/>
                <a:cs typeface="Times New Roman"/>
                <a:sym typeface="Times New Roman"/>
              </a:rPr>
              <a:t>2015</a:t>
            </a:r>
          </a:p>
        </p:txBody>
      </p:sp>
      <p:sp>
        <p:nvSpPr>
          <p:cNvPr id="211" name="Shape 211"/>
          <p:cNvSpPr/>
          <p:nvPr/>
        </p:nvSpPr>
        <p:spPr>
          <a:xfrm>
            <a:off x="6188648" y="3496704"/>
            <a:ext cx="276113" cy="276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00000"/>
              </a:gs>
              <a:gs pos="80000">
                <a:srgbClr val="A80000"/>
              </a:gs>
              <a:gs pos="100000">
                <a:srgbClr val="A90000"/>
              </a:gs>
            </a:gsLst>
            <a:lin ang="16200000"/>
          </a:gradFill>
          <a:ln w="3175">
            <a:miter lim="400000"/>
          </a:ln>
          <a:effectLst>
            <a:outerShdw blurRad="25400" dir="5400000" rotWithShape="0">
              <a:srgbClr val="000000">
                <a:alpha val="35000"/>
              </a:srgbClr>
            </a:outerShdw>
          </a:effectLst>
        </p:spPr>
        <p:txBody>
          <a:bodyPr lIns="43832" tIns="43832" rIns="43832" bIns="43832" anchor="ctr"/>
          <a:lstStyle/>
          <a:p>
            <a:pPr lvl="0">
              <a:defRPr>
                <a:solidFill>
                  <a:srgbClr val="FFFFFF"/>
                </a:solidFill>
                <a:latin typeface="Times New Roman"/>
                <a:ea typeface="Times New Roman"/>
                <a:cs typeface="Times New Roman"/>
                <a:sym typeface="Times New Roman"/>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1890287" y="322396"/>
            <a:ext cx="5236033" cy="621322"/>
          </a:xfrm>
          <a:prstGeom prst="rect">
            <a:avLst/>
          </a:prstGeom>
          <a:solidFill>
            <a:srgbClr val="FFFFFF"/>
          </a:solidFill>
          <a:ln>
            <a:solidFill>
              <a:srgbClr val="808DA9"/>
            </a:solidFill>
            <a:bevel/>
          </a:ln>
        </p:spPr>
        <p:txBody>
          <a:bodyPr>
            <a:normAutofit fontScale="90000"/>
          </a:bodyPr>
          <a:lstStyle>
            <a:lvl1pPr defTabSz="896111">
              <a:defRPr sz="3528">
                <a:solidFill>
                  <a:srgbClr val="000000"/>
                </a:solidFill>
                <a:latin typeface="Times New Roman"/>
                <a:ea typeface="Times New Roman"/>
                <a:cs typeface="Times New Roman"/>
                <a:sym typeface="Times New Roman"/>
              </a:defRPr>
            </a:lvl1pPr>
          </a:lstStyle>
          <a:p>
            <a:pPr lvl="0">
              <a:defRPr sz="1800"/>
            </a:pPr>
            <a:r>
              <a:rPr sz="3528"/>
              <a:t>Lima Pilar STBM</a:t>
            </a:r>
          </a:p>
        </p:txBody>
      </p:sp>
      <p:grpSp>
        <p:nvGrpSpPr>
          <p:cNvPr id="234" name="Group 234"/>
          <p:cNvGrpSpPr/>
          <p:nvPr/>
        </p:nvGrpSpPr>
        <p:grpSpPr>
          <a:xfrm>
            <a:off x="2082794" y="1164307"/>
            <a:ext cx="5270630" cy="4654721"/>
            <a:chOff x="0" y="0"/>
            <a:chExt cx="5270628" cy="4654719"/>
          </a:xfrm>
        </p:grpSpPr>
        <p:grpSp>
          <p:nvGrpSpPr>
            <p:cNvPr id="216" name="Group 216"/>
            <p:cNvGrpSpPr/>
            <p:nvPr/>
          </p:nvGrpSpPr>
          <p:grpSpPr>
            <a:xfrm>
              <a:off x="1922435" y="0"/>
              <a:ext cx="1425758" cy="998030"/>
              <a:chOff x="0" y="0"/>
              <a:chExt cx="1425756" cy="998029"/>
            </a:xfrm>
          </p:grpSpPr>
          <p:sp>
            <p:nvSpPr>
              <p:cNvPr id="214" name="Shape 214"/>
              <p:cNvSpPr/>
              <p:nvPr/>
            </p:nvSpPr>
            <p:spPr>
              <a:xfrm>
                <a:off x="0" y="0"/>
                <a:ext cx="1425757" cy="998030"/>
              </a:xfrm>
              <a:prstGeom prst="roundRect">
                <a:avLst>
                  <a:gd name="adj" fmla="val 20861"/>
                </a:avLst>
              </a:prstGeom>
              <a:solidFill>
                <a:srgbClr val="726056"/>
              </a:solidFill>
              <a:ln w="12700" cap="flat">
                <a:solidFill>
                  <a:srgbClr val="FFFFFF"/>
                </a:solidFill>
                <a:prstDash val="solid"/>
                <a:bevel/>
              </a:ln>
              <a:effectLst/>
            </p:spPr>
            <p:txBody>
              <a:bodyPr wrap="square" lIns="43832" tIns="43832" rIns="43832" bIns="43832" numCol="1" anchor="ctr">
                <a:noAutofit/>
              </a:bodyPr>
              <a:lstStyle/>
              <a:p>
                <a:pPr lvl="0">
                  <a:defRPr sz="1600">
                    <a:solidFill>
                      <a:srgbClr val="FFFFFF"/>
                    </a:solidFill>
                    <a:latin typeface="Times New Roman"/>
                    <a:ea typeface="Times New Roman"/>
                    <a:cs typeface="Times New Roman"/>
                    <a:sym typeface="Times New Roman"/>
                  </a:defRPr>
                </a:pPr>
                <a:endParaRPr/>
              </a:p>
            </p:txBody>
          </p:sp>
          <p:sp>
            <p:nvSpPr>
              <p:cNvPr id="215" name="Shape 215"/>
              <p:cNvSpPr/>
              <p:nvPr/>
            </p:nvSpPr>
            <p:spPr>
              <a:xfrm>
                <a:off x="58449" y="345198"/>
                <a:ext cx="1308859" cy="3076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ctr">
                <a:spAutoFit/>
              </a:bodyPr>
              <a:lstStyle>
                <a:lvl1pPr>
                  <a:defRPr sz="16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600">
                    <a:solidFill>
                      <a:srgbClr val="FFFFFF"/>
                    </a:solidFill>
                  </a:rPr>
                  <a:t>Stop BABS</a:t>
                </a:r>
              </a:p>
            </p:txBody>
          </p:sp>
        </p:grpSp>
        <p:sp>
          <p:nvSpPr>
            <p:cNvPr id="217" name="Shape 217"/>
            <p:cNvSpPr/>
            <p:nvPr/>
          </p:nvSpPr>
          <p:spPr>
            <a:xfrm>
              <a:off x="3520973" y="703397"/>
              <a:ext cx="682774" cy="5420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361" y="5139"/>
                    <a:pt x="15732" y="12508"/>
                    <a:pt x="21600" y="21600"/>
                  </a:cubicBezTo>
                </a:path>
              </a:pathLst>
            </a:custGeom>
            <a:noFill/>
            <a:ln w="3175" cap="flat">
              <a:solidFill>
                <a:srgbClr val="705E53"/>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grpSp>
          <p:nvGrpSpPr>
            <p:cNvPr id="220" name="Group 220"/>
            <p:cNvGrpSpPr/>
            <p:nvPr/>
          </p:nvGrpSpPr>
          <p:grpSpPr>
            <a:xfrm>
              <a:off x="3844871" y="1396731"/>
              <a:ext cx="1425758" cy="998030"/>
              <a:chOff x="0" y="0"/>
              <a:chExt cx="1425756" cy="998029"/>
            </a:xfrm>
          </p:grpSpPr>
          <p:sp>
            <p:nvSpPr>
              <p:cNvPr id="218" name="Shape 218"/>
              <p:cNvSpPr/>
              <p:nvPr/>
            </p:nvSpPr>
            <p:spPr>
              <a:xfrm>
                <a:off x="0" y="0"/>
                <a:ext cx="1425757" cy="998030"/>
              </a:xfrm>
              <a:prstGeom prst="roundRect">
                <a:avLst>
                  <a:gd name="adj" fmla="val 20861"/>
                </a:avLst>
              </a:prstGeom>
              <a:solidFill>
                <a:srgbClr val="AC956E"/>
              </a:solidFill>
              <a:ln w="12700" cap="flat">
                <a:solidFill>
                  <a:srgbClr val="FFFFFF"/>
                </a:solidFill>
                <a:prstDash val="solid"/>
                <a:bevel/>
              </a:ln>
              <a:effectLst/>
            </p:spPr>
            <p:txBody>
              <a:bodyPr wrap="square" lIns="43832" tIns="43832" rIns="43832" bIns="43832" numCol="1" anchor="ctr">
                <a:noAutofit/>
              </a:bodyPr>
              <a:lstStyle/>
              <a:p>
                <a:pPr lvl="0">
                  <a:defRPr sz="1600">
                    <a:solidFill>
                      <a:srgbClr val="FFFFFF"/>
                    </a:solidFill>
                    <a:latin typeface="Times New Roman"/>
                    <a:ea typeface="Times New Roman"/>
                    <a:cs typeface="Times New Roman"/>
                    <a:sym typeface="Times New Roman"/>
                  </a:defRPr>
                </a:pPr>
                <a:endParaRPr/>
              </a:p>
            </p:txBody>
          </p:sp>
          <p:sp>
            <p:nvSpPr>
              <p:cNvPr id="219" name="Shape 219"/>
              <p:cNvSpPr/>
              <p:nvPr/>
            </p:nvSpPr>
            <p:spPr>
              <a:xfrm>
                <a:off x="58449" y="345198"/>
                <a:ext cx="1308859" cy="3076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ctr">
                <a:spAutoFit/>
              </a:bodyPr>
              <a:lstStyle>
                <a:lvl1pPr>
                  <a:defRPr sz="16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600">
                    <a:solidFill>
                      <a:srgbClr val="FFFFFF"/>
                    </a:solidFill>
                  </a:rPr>
                  <a:t>CTPS</a:t>
                </a:r>
              </a:p>
            </p:txBody>
          </p:sp>
        </p:grpSp>
        <p:sp>
          <p:nvSpPr>
            <p:cNvPr id="221" name="Shape 221"/>
            <p:cNvSpPr/>
            <p:nvPr/>
          </p:nvSpPr>
          <p:spPr>
            <a:xfrm>
              <a:off x="4410936" y="2594500"/>
              <a:ext cx="244250" cy="8914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90" y="7560"/>
                    <a:pt x="13192" y="14956"/>
                    <a:pt x="0" y="21600"/>
                  </a:cubicBezTo>
                </a:path>
              </a:pathLst>
            </a:custGeom>
            <a:noFill/>
            <a:ln w="3175" cap="flat">
              <a:solidFill>
                <a:srgbClr val="AA926A"/>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grpSp>
          <p:nvGrpSpPr>
            <p:cNvPr id="224" name="Group 224"/>
            <p:cNvGrpSpPr/>
            <p:nvPr/>
          </p:nvGrpSpPr>
          <p:grpSpPr>
            <a:xfrm>
              <a:off x="3110566" y="3656689"/>
              <a:ext cx="1425758" cy="998031"/>
              <a:chOff x="0" y="0"/>
              <a:chExt cx="1425756" cy="998029"/>
            </a:xfrm>
          </p:grpSpPr>
          <p:sp>
            <p:nvSpPr>
              <p:cNvPr id="222" name="Shape 222"/>
              <p:cNvSpPr/>
              <p:nvPr/>
            </p:nvSpPr>
            <p:spPr>
              <a:xfrm>
                <a:off x="0" y="0"/>
                <a:ext cx="1425757" cy="998030"/>
              </a:xfrm>
              <a:prstGeom prst="roundRect">
                <a:avLst>
                  <a:gd name="adj" fmla="val 20861"/>
                </a:avLst>
              </a:prstGeom>
              <a:solidFill>
                <a:srgbClr val="808DA9"/>
              </a:solidFill>
              <a:ln w="12700" cap="flat">
                <a:solidFill>
                  <a:srgbClr val="FFFFFF"/>
                </a:solidFill>
                <a:prstDash val="solid"/>
                <a:bevel/>
              </a:ln>
              <a:effectLst/>
            </p:spPr>
            <p:txBody>
              <a:bodyPr wrap="square" lIns="43832" tIns="43832" rIns="43832" bIns="43832" numCol="1" anchor="ctr">
                <a:noAutofit/>
              </a:bodyPr>
              <a:lstStyle/>
              <a:p>
                <a:pPr lvl="0">
                  <a:defRPr sz="1600">
                    <a:solidFill>
                      <a:srgbClr val="FFFFFF"/>
                    </a:solidFill>
                    <a:latin typeface="Times New Roman"/>
                    <a:ea typeface="Times New Roman"/>
                    <a:cs typeface="Times New Roman"/>
                    <a:sym typeface="Times New Roman"/>
                  </a:defRPr>
                </a:pPr>
                <a:endParaRPr/>
              </a:p>
            </p:txBody>
          </p:sp>
          <p:sp>
            <p:nvSpPr>
              <p:cNvPr id="223" name="Shape 223"/>
              <p:cNvSpPr/>
              <p:nvPr/>
            </p:nvSpPr>
            <p:spPr>
              <a:xfrm>
                <a:off x="58449" y="345198"/>
                <a:ext cx="1308859" cy="3076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ctr">
                <a:spAutoFit/>
              </a:bodyPr>
              <a:lstStyle>
                <a:lvl1pPr>
                  <a:defRPr sz="16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600">
                    <a:solidFill>
                      <a:srgbClr val="FFFFFF"/>
                    </a:solidFill>
                  </a:rPr>
                  <a:t>PAMMRT</a:t>
                </a:r>
              </a:p>
            </p:txBody>
          </p:sp>
        </p:grpSp>
        <p:sp>
          <p:nvSpPr>
            <p:cNvPr id="225" name="Shape 225"/>
            <p:cNvSpPr/>
            <p:nvPr/>
          </p:nvSpPr>
          <p:spPr>
            <a:xfrm>
              <a:off x="2301039" y="4513864"/>
              <a:ext cx="668550" cy="27795"/>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46" y="21600"/>
                    <a:pt x="7154" y="21600"/>
                    <a:pt x="0" y="0"/>
                  </a:cubicBezTo>
                </a:path>
              </a:pathLst>
            </a:custGeom>
            <a:noFill/>
            <a:ln w="3175" cap="flat">
              <a:solidFill>
                <a:srgbClr val="7C89A6"/>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grpSp>
          <p:nvGrpSpPr>
            <p:cNvPr id="228" name="Group 228"/>
            <p:cNvGrpSpPr/>
            <p:nvPr/>
          </p:nvGrpSpPr>
          <p:grpSpPr>
            <a:xfrm>
              <a:off x="734305" y="3656689"/>
              <a:ext cx="1425758" cy="998031"/>
              <a:chOff x="0" y="0"/>
              <a:chExt cx="1425756" cy="998029"/>
            </a:xfrm>
          </p:grpSpPr>
          <p:sp>
            <p:nvSpPr>
              <p:cNvPr id="226" name="Shape 226"/>
              <p:cNvSpPr/>
              <p:nvPr/>
            </p:nvSpPr>
            <p:spPr>
              <a:xfrm>
                <a:off x="0" y="0"/>
                <a:ext cx="1425757" cy="998030"/>
              </a:xfrm>
              <a:prstGeom prst="roundRect">
                <a:avLst>
                  <a:gd name="adj" fmla="val 20861"/>
                </a:avLst>
              </a:prstGeom>
              <a:solidFill>
                <a:srgbClr val="424E5B"/>
              </a:solidFill>
              <a:ln w="12700" cap="flat">
                <a:solidFill>
                  <a:srgbClr val="FFFFFF"/>
                </a:solidFill>
                <a:prstDash val="solid"/>
                <a:bevel/>
              </a:ln>
              <a:effectLst/>
            </p:spPr>
            <p:txBody>
              <a:bodyPr wrap="square" lIns="43832" tIns="43832" rIns="43832" bIns="43832" numCol="1" anchor="ctr">
                <a:noAutofit/>
              </a:bodyPr>
              <a:lstStyle/>
              <a:p>
                <a:pPr lvl="0">
                  <a:defRPr sz="1600">
                    <a:solidFill>
                      <a:srgbClr val="FFFFFF"/>
                    </a:solidFill>
                    <a:latin typeface="Times New Roman"/>
                    <a:ea typeface="Times New Roman"/>
                    <a:cs typeface="Times New Roman"/>
                    <a:sym typeface="Times New Roman"/>
                  </a:defRPr>
                </a:pPr>
                <a:endParaRPr/>
              </a:p>
            </p:txBody>
          </p:sp>
          <p:sp>
            <p:nvSpPr>
              <p:cNvPr id="227" name="Shape 227"/>
              <p:cNvSpPr/>
              <p:nvPr/>
            </p:nvSpPr>
            <p:spPr>
              <a:xfrm>
                <a:off x="58449" y="230898"/>
                <a:ext cx="1308859" cy="536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ctr">
                <a:spAutoFit/>
              </a:bodyPr>
              <a:lstStyle>
                <a:lvl1pPr>
                  <a:defRPr sz="16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600">
                    <a:solidFill>
                      <a:srgbClr val="FFFFFF"/>
                    </a:solidFill>
                  </a:rPr>
                  <a:t>Pengelolaan Sampah</a:t>
                </a:r>
              </a:p>
            </p:txBody>
          </p:sp>
        </p:grpSp>
        <p:sp>
          <p:nvSpPr>
            <p:cNvPr id="229" name="Shape 229"/>
            <p:cNvSpPr/>
            <p:nvPr/>
          </p:nvSpPr>
          <p:spPr>
            <a:xfrm>
              <a:off x="615442" y="2594500"/>
              <a:ext cx="244250" cy="8914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8408" y="14956"/>
                    <a:pt x="1010" y="7560"/>
                    <a:pt x="0" y="0"/>
                  </a:cubicBezTo>
                </a:path>
              </a:pathLst>
            </a:custGeom>
            <a:noFill/>
            <a:ln w="3175" cap="flat">
              <a:solidFill>
                <a:srgbClr val="404C5A"/>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grpSp>
          <p:nvGrpSpPr>
            <p:cNvPr id="232" name="Group 232"/>
            <p:cNvGrpSpPr/>
            <p:nvPr/>
          </p:nvGrpSpPr>
          <p:grpSpPr>
            <a:xfrm>
              <a:off x="0" y="1396731"/>
              <a:ext cx="1425757" cy="998030"/>
              <a:chOff x="0" y="0"/>
              <a:chExt cx="1425756" cy="998029"/>
            </a:xfrm>
          </p:grpSpPr>
          <p:sp>
            <p:nvSpPr>
              <p:cNvPr id="230" name="Shape 230"/>
              <p:cNvSpPr/>
              <p:nvPr/>
            </p:nvSpPr>
            <p:spPr>
              <a:xfrm>
                <a:off x="0" y="0"/>
                <a:ext cx="1425757" cy="998030"/>
              </a:xfrm>
              <a:prstGeom prst="roundRect">
                <a:avLst>
                  <a:gd name="adj" fmla="val 20861"/>
                </a:avLst>
              </a:prstGeom>
              <a:solidFill>
                <a:srgbClr val="730E00"/>
              </a:solidFill>
              <a:ln w="12700" cap="flat">
                <a:solidFill>
                  <a:srgbClr val="FFFFFF"/>
                </a:solidFill>
                <a:prstDash val="solid"/>
                <a:bevel/>
              </a:ln>
              <a:effectLst/>
            </p:spPr>
            <p:txBody>
              <a:bodyPr wrap="square" lIns="43832" tIns="43832" rIns="43832" bIns="43832" numCol="1" anchor="ctr">
                <a:noAutofit/>
              </a:bodyPr>
              <a:lstStyle/>
              <a:p>
                <a:pPr lvl="0">
                  <a:defRPr sz="1600">
                    <a:solidFill>
                      <a:srgbClr val="FFFFFF"/>
                    </a:solidFill>
                    <a:latin typeface="Times New Roman"/>
                    <a:ea typeface="Times New Roman"/>
                    <a:cs typeface="Times New Roman"/>
                    <a:sym typeface="Times New Roman"/>
                  </a:defRPr>
                </a:pPr>
                <a:endParaRPr/>
              </a:p>
            </p:txBody>
          </p:sp>
          <p:sp>
            <p:nvSpPr>
              <p:cNvPr id="231" name="Shape 231"/>
              <p:cNvSpPr/>
              <p:nvPr/>
            </p:nvSpPr>
            <p:spPr>
              <a:xfrm>
                <a:off x="58449" y="230898"/>
                <a:ext cx="1308859" cy="536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3832" tIns="43832" rIns="43832" bIns="43832" numCol="1" anchor="ctr">
                <a:spAutoFit/>
              </a:bodyPr>
              <a:lstStyle>
                <a:lvl1pPr>
                  <a:defRPr sz="1600">
                    <a:solidFill>
                      <a:srgbClr val="FFFFFF"/>
                    </a:solidFill>
                    <a:latin typeface="Times New Roman"/>
                    <a:ea typeface="Times New Roman"/>
                    <a:cs typeface="Times New Roman"/>
                    <a:sym typeface="Times New Roman"/>
                  </a:defRPr>
                </a:lvl1pPr>
              </a:lstStyle>
              <a:p>
                <a:pPr lvl="0">
                  <a:defRPr sz="1800">
                    <a:solidFill>
                      <a:srgbClr val="000000"/>
                    </a:solidFill>
                  </a:defRPr>
                </a:pPr>
                <a:r>
                  <a:rPr sz="1600">
                    <a:solidFill>
                      <a:srgbClr val="FFFFFF"/>
                    </a:solidFill>
                  </a:rPr>
                  <a:t>Pengelolaan limbah</a:t>
                </a:r>
              </a:p>
            </p:txBody>
          </p:sp>
        </p:grpSp>
        <p:sp>
          <p:nvSpPr>
            <p:cNvPr id="233" name="Shape 233"/>
            <p:cNvSpPr/>
            <p:nvPr/>
          </p:nvSpPr>
          <p:spPr>
            <a:xfrm>
              <a:off x="1066881" y="703397"/>
              <a:ext cx="682775" cy="5420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868" y="12508"/>
                    <a:pt x="13239" y="5139"/>
                    <a:pt x="21600" y="0"/>
                  </a:cubicBezTo>
                </a:path>
              </a:pathLst>
            </a:custGeom>
            <a:noFill/>
            <a:ln w="3175" cap="flat">
              <a:solidFill>
                <a:srgbClr val="700E00"/>
              </a:solidFill>
              <a:prstDash val="solid"/>
              <a:bevel/>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grpSp>
      <p:grpSp>
        <p:nvGrpSpPr>
          <p:cNvPr id="237" name="Group 237" descr="rambu_jongkok"/>
          <p:cNvGrpSpPr/>
          <p:nvPr/>
        </p:nvGrpSpPr>
        <p:grpSpPr>
          <a:xfrm>
            <a:off x="4206726" y="1967908"/>
            <a:ext cx="1241930" cy="1289695"/>
            <a:chOff x="0" y="0"/>
            <a:chExt cx="1241928" cy="1289694"/>
          </a:xfrm>
        </p:grpSpPr>
        <p:sp>
          <p:nvSpPr>
            <p:cNvPr id="235" name="Shape 235"/>
            <p:cNvSpPr/>
            <p:nvPr/>
          </p:nvSpPr>
          <p:spPr>
            <a:xfrm>
              <a:off x="0" y="0"/>
              <a:ext cx="1241929" cy="1289695"/>
            </a:xfrm>
            <a:prstGeom prst="rect">
              <a:avLst/>
            </a:prstGeom>
            <a:solidFill>
              <a:srgbClr val="EDEDED"/>
            </a:solidFill>
            <a:ln w="12700" cap="flat">
              <a:noFill/>
              <a:miter lim="400000"/>
            </a:ln>
            <a:effectLst/>
          </p:spPr>
          <p:txBody>
            <a:bodyPr wrap="square" lIns="43832" tIns="43832" rIns="43832" bIns="43832" numCol="1" anchor="ctr">
              <a:noAutofit/>
            </a:bodyPr>
            <a:lstStyle/>
            <a:p>
              <a:pPr lvl="0" algn="l">
                <a:defRPr>
                  <a:latin typeface="Times New Roman"/>
                  <a:ea typeface="Times New Roman"/>
                  <a:cs typeface="Times New Roman"/>
                  <a:sym typeface="Times New Roman"/>
                </a:defRPr>
              </a:pPr>
              <a:endParaRPr/>
            </a:p>
          </p:txBody>
        </p:sp>
        <p:pic>
          <p:nvPicPr>
            <p:cNvPr id="236" name="image12.jpg"/>
            <p:cNvPicPr/>
            <p:nvPr/>
          </p:nvPicPr>
          <p:blipFill>
            <a:blip r:embed="rId2">
              <a:extLst/>
            </a:blip>
            <a:stretch>
              <a:fillRect/>
            </a:stretch>
          </p:blipFill>
          <p:spPr>
            <a:xfrm>
              <a:off x="0" y="0"/>
              <a:ext cx="1241929" cy="1289695"/>
            </a:xfrm>
            <a:prstGeom prst="rect">
              <a:avLst/>
            </a:prstGeom>
            <a:ln w="177800" cap="rnd">
              <a:solidFill>
                <a:srgbClr val="FFFFFF"/>
              </a:solidFill>
              <a:prstDash val="solid"/>
              <a:bevel/>
            </a:ln>
            <a:effectLst>
              <a:outerShdw blurRad="38100" rotWithShape="0">
                <a:srgbClr val="000000">
                  <a:alpha val="41000"/>
                </a:srgbClr>
              </a:outerShdw>
            </a:effectLst>
          </p:spPr>
        </p:pic>
      </p:grpSp>
      <p:pic>
        <p:nvPicPr>
          <p:cNvPr id="238" name="image13.jpg" descr="water"/>
          <p:cNvPicPr/>
          <p:nvPr/>
        </p:nvPicPr>
        <p:blipFill>
          <a:blip r:embed="rId3">
            <a:extLst/>
          </a:blip>
          <a:stretch>
            <a:fillRect/>
          </a:stretch>
        </p:blipFill>
        <p:spPr>
          <a:xfrm>
            <a:off x="6544474" y="5401474"/>
            <a:ext cx="1095820" cy="1095820"/>
          </a:xfrm>
          <a:prstGeom prst="rect">
            <a:avLst/>
          </a:prstGeom>
          <a:ln w="12700">
            <a:miter lim="400000"/>
          </a:ln>
        </p:spPr>
      </p:pic>
      <p:pic>
        <p:nvPicPr>
          <p:cNvPr id="239" name="image14.jpg" descr="http://sphotos-h.ak.fbcdn.net/hphotos-ak-ash3/548093_535260353155907_950542312_n.jpg"/>
          <p:cNvPicPr/>
          <p:nvPr/>
        </p:nvPicPr>
        <p:blipFill>
          <a:blip r:embed="rId4">
            <a:extLst/>
          </a:blip>
          <a:stretch>
            <a:fillRect/>
          </a:stretch>
        </p:blipFill>
        <p:spPr>
          <a:xfrm>
            <a:off x="6398364" y="3502054"/>
            <a:ext cx="1797449" cy="1238885"/>
          </a:xfrm>
          <a:prstGeom prst="rect">
            <a:avLst/>
          </a:prstGeom>
          <a:ln w="12700">
            <a:miter lim="400000"/>
          </a:ln>
        </p:spPr>
      </p:pic>
      <p:pic>
        <p:nvPicPr>
          <p:cNvPr id="240" name="image15.jpg" descr="IMG_1035.JPG"/>
          <p:cNvPicPr/>
          <p:nvPr/>
        </p:nvPicPr>
        <p:blipFill>
          <a:blip r:embed="rId5">
            <a:extLst/>
          </a:blip>
          <a:stretch>
            <a:fillRect/>
          </a:stretch>
        </p:blipFill>
        <p:spPr>
          <a:xfrm>
            <a:off x="992324" y="5401474"/>
            <a:ext cx="1795927" cy="1314983"/>
          </a:xfrm>
          <a:prstGeom prst="rect">
            <a:avLst/>
          </a:prstGeom>
          <a:ln w="12700">
            <a:miter lim="400000"/>
          </a:ln>
        </p:spPr>
      </p:pic>
      <p:pic>
        <p:nvPicPr>
          <p:cNvPr id="241" name="image16.jpg" descr="D:\POSTER STBM - English Ver copy.jpg"/>
          <p:cNvPicPr/>
          <p:nvPr/>
        </p:nvPicPr>
        <p:blipFill>
          <a:blip r:embed="rId6">
            <a:extLst/>
          </a:blip>
          <a:srcRect l="29292" t="67580" r="49564" b="18050"/>
          <a:stretch>
            <a:fillRect/>
          </a:stretch>
        </p:blipFill>
        <p:spPr>
          <a:xfrm>
            <a:off x="913182" y="3290501"/>
            <a:ext cx="1301286" cy="151892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1674</Words>
  <Application>Microsoft Office PowerPoint</Application>
  <PresentationFormat>On-screen Show (4:3)</PresentationFormat>
  <Paragraphs>213</Paragraphs>
  <Slides>23</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Arial Narrow</vt:lpstr>
      <vt:lpstr>Berlin Sans FB</vt:lpstr>
      <vt:lpstr>Calibri</vt:lpstr>
      <vt:lpstr>Franklin Gothic Demi</vt:lpstr>
      <vt:lpstr>Helvetica</vt:lpstr>
      <vt:lpstr>Helvetica Neue</vt:lpstr>
      <vt:lpstr>Impact</vt:lpstr>
      <vt:lpstr>Segoe UI Symbol</vt:lpstr>
      <vt:lpstr>Superclarendon</vt:lpstr>
      <vt:lpstr>Times New Roman</vt:lpstr>
      <vt:lpstr>Trebuchet MS</vt:lpstr>
      <vt:lpstr>Wingdings</vt:lpstr>
      <vt:lpstr>Default</vt:lpstr>
      <vt:lpstr>Kebijakan Kementerian Kesehatan dalam Pelaksanaan PPSP2 “Sanitasi Layak Sebagai Upaya Preventif Kesehatan”  Menuju Universal Sanitation Access bagi Indonesia 2019</vt:lpstr>
      <vt:lpstr>Dampak sanitasi </vt:lpstr>
      <vt:lpstr>Pendekatan STBM</vt:lpstr>
      <vt:lpstr>Mengapa Pemerintah memilih  Pendekatan STBM ?</vt:lpstr>
      <vt:lpstr>Efektifitas Biaya  (pembelajaran di Propinsi Jawa Timur tahun 2008 -2012) </vt:lpstr>
      <vt:lpstr>Regulasi</vt:lpstr>
      <vt:lpstr>Arah Kebijakan  Kementerian  Kesehatan  2015 - 2019</vt:lpstr>
      <vt:lpstr>Upaya Percepatan Pencapaian  Universal Akses 2019 melalui STBM</vt:lpstr>
      <vt:lpstr>Lima Pilar STBM</vt:lpstr>
      <vt:lpstr>ARAH KEBIJAKAN DAN STRATEGI STBM</vt:lpstr>
      <vt:lpstr>PowerPoint Presentation</vt:lpstr>
      <vt:lpstr>PowerPoint Presentation</vt:lpstr>
      <vt:lpstr>STRATEGI    STBM: </vt:lpstr>
      <vt:lpstr>Sinergi STBM dalam PPSP</vt:lpstr>
      <vt:lpstr>PowerPoint Presentation</vt:lpstr>
      <vt:lpstr>Pengalaman Investasi pendanaan sanitasi tahun 2010-2014</vt:lpstr>
      <vt:lpstr>PowerPoint Presentation</vt:lpstr>
      <vt:lpstr>PowerPoint Presentation</vt:lpstr>
      <vt:lpstr>ALOKASI PEMBIAYAAN KESEHATAN Sumber: PEMERINTAH/PEMERINTAH DAERAH</vt:lpstr>
      <vt:lpstr>2/3 ANGGARAN KESEHATAN UNTUK PREVENTIF DAN PROMOTIF</vt:lpstr>
      <vt:lpstr>Fatwa MUI :  Penggunaan dana zakat, infaq, sedekah dan wakaf untuk pembangunan sarana air bersih dan sanitasi bagi masyarakat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Kementerian Kesehatan dalam Pelaksanaan PPSP2 “Sanitasi Layak Sebagai Upaya Preventif Kesehatan”  Menuju Universal Sanitation Access bagi Indonesia 2019</dc:title>
  <cp:lastModifiedBy>P3SDP-AP12NB1</cp:lastModifiedBy>
  <cp:revision>1</cp:revision>
  <dcterms:modified xsi:type="dcterms:W3CDTF">2015-10-29T07:01:12Z</dcterms:modified>
</cp:coreProperties>
</file>